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F4839"/>
                </a:solidFill>
                <a:latin typeface="Aptos"/>
              </a:rPr>
              <a:t>PROPUESTA PARA LA TRANSICIÓN TECNOLÓGICA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6858000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19231F"/>
                </a:solidFill>
                <a:latin typeface="Aptos"/>
              </a:rPr>
              <a:t>Empresas de
Rentabilidad Social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49640" y="1280160"/>
            <a:ext cx="2468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4800" b="1">
                <a:solidFill>
                  <a:srgbClr val="1F4839"/>
                </a:solidFill>
                <a:latin typeface="Aptos"/>
              </a:rPr>
              <a:t>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337560"/>
            <a:ext cx="8046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F4839"/>
                </a:solidFill>
                <a:latin typeface="Aptos"/>
              </a:rPr>
              <a:t>Del coste del desempleo a una inversión en capacidad humana.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97680"/>
            <a:ext cx="8686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66F6A"/>
                </a:solidFill>
                <a:latin typeface="Aptos"/>
              </a:rPr>
              <a:t>Presentación ejecutiva para directorios, instituciones y potenciales colaboradores.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76072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66F6A"/>
                </a:solidFill>
                <a:latin typeface="Aptos"/>
              </a:rPr>
              <a:t>Autor: Marcelo Ricardo Keselman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6428232"/>
            <a:ext cx="10607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828B86"/>
                </a:solidFill>
                <a:latin typeface="Aptos"/>
              </a:rPr>
              <a:t>ERS · Empresas de Rentabilidad Social     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0292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4839"/>
                </a:solidFill>
                <a:latin typeface="Aptos"/>
              </a:rPr>
              <a:t>EL DESAFÍO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60120"/>
            <a:ext cx="105156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9231F"/>
                </a:solidFill>
                <a:latin typeface="Aptos"/>
              </a:rPr>
              <a:t>La tecnología puede volver obsoleto un trabajo; no a la persona.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965960"/>
            <a:ext cx="101498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666F6A"/>
                </a:solidFill>
                <a:latin typeface="Aptos"/>
              </a:rPr>
              <a:t>La automatización y la inteligencia artificial transforman tareas, profesiones y estructuras productivas.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971800"/>
            <a:ext cx="34290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DDA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3172968"/>
            <a:ext cx="2971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4839"/>
                </a:solidFill>
                <a:latin typeface="Apto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566160"/>
            <a:ext cx="2971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19231F"/>
                </a:solidFill>
                <a:latin typeface="Aptos"/>
              </a:rPr>
              <a:t>Desplazamiento laboral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4160520"/>
            <a:ext cx="2971800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66F6A"/>
                </a:solidFill>
                <a:latin typeface="Aptos"/>
              </a:rPr>
              <a:t>La transformación tecnológica puede dejar personas fuera del mercado de trabajo.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70832" y="2971800"/>
            <a:ext cx="34290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DDA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9432" y="3172968"/>
            <a:ext cx="2971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4839"/>
                </a:solidFill>
                <a:latin typeface="Apto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9432" y="3566160"/>
            <a:ext cx="2971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19231F"/>
                </a:solidFill>
                <a:latin typeface="Aptos"/>
              </a:rPr>
              <a:t>Impacto social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2" y="4160520"/>
            <a:ext cx="2971800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66F6A"/>
                </a:solidFill>
                <a:latin typeface="Aptos"/>
              </a:rPr>
              <a:t>El problema no es únicamente económico: también afecta dignidad, oportunidades y cohesión.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64424" y="2971800"/>
            <a:ext cx="34290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DDA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93024" y="3172968"/>
            <a:ext cx="2971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4839"/>
                </a:solidFill>
                <a:latin typeface="Apto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93024" y="3566160"/>
            <a:ext cx="2971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19231F"/>
                </a:solidFill>
                <a:latin typeface="Aptos"/>
              </a:rPr>
              <a:t>Transición necesaria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93024" y="4160520"/>
            <a:ext cx="2971800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66F6A"/>
                </a:solidFill>
                <a:latin typeface="Aptos"/>
              </a:rPr>
              <a:t>Un ingreso sustitutivo por sí solo no siempre organiza la reinvención profesional.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6428232"/>
            <a:ext cx="10607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828B86"/>
                </a:solidFill>
                <a:latin typeface="Aptos"/>
              </a:rPr>
              <a:t>ERS · Empresas de Rentabilidad Social     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0292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4839"/>
                </a:solidFill>
                <a:latin typeface="Aptos"/>
              </a:rPr>
              <a:t>QUÉ ES 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60120"/>
            <a:ext cx="105156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9231F"/>
                </a:solidFill>
                <a:latin typeface="Aptos"/>
              </a:rPr>
              <a:t>Un puente entre un empleo que desaparece y una nueva etapa productiva.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965960"/>
            <a:ext cx="101498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666F6A"/>
                </a:solidFill>
                <a:latin typeface="Aptos"/>
              </a:rPr>
              <a:t>ERS propone transformar parte del coste social del desempleo en trabajo remunerado, formación y reinvención profesional.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971800"/>
            <a:ext cx="34290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DDA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3172968"/>
            <a:ext cx="2971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4839"/>
                </a:solidFill>
                <a:latin typeface="Apto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566160"/>
            <a:ext cx="2971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19231F"/>
                </a:solidFill>
                <a:latin typeface="Aptos"/>
              </a:rPr>
              <a:t>Actividad productiva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4160520"/>
            <a:ext cx="2971800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66F6A"/>
                </a:solidFill>
                <a:latin typeface="Aptos"/>
              </a:rPr>
              <a:t>Mantener a la persona dentro de una actividad productiva durante la transición.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70832" y="2971800"/>
            <a:ext cx="34290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DDA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9432" y="3172968"/>
            <a:ext cx="2971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4839"/>
                </a:solidFill>
                <a:latin typeface="Apto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9432" y="3566160"/>
            <a:ext cx="2971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19231F"/>
                </a:solidFill>
                <a:latin typeface="Aptos"/>
              </a:rPr>
              <a:t>Formación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2" y="4160520"/>
            <a:ext cx="2971800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66F6A"/>
                </a:solidFill>
                <a:latin typeface="Aptos"/>
              </a:rPr>
              <a:t>Formar y reconvertir durante la jornada laboral, orientando capacidades hacia nuevas oportunidades.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64424" y="2971800"/>
            <a:ext cx="34290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DDA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93024" y="3172968"/>
            <a:ext cx="2971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4839"/>
                </a:solidFill>
                <a:latin typeface="Apto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93024" y="3566160"/>
            <a:ext cx="2971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19231F"/>
                </a:solidFill>
                <a:latin typeface="Aptos"/>
              </a:rPr>
              <a:t>Cohesión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93024" y="4160520"/>
            <a:ext cx="2971800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66F6A"/>
                </a:solidFill>
                <a:latin typeface="Aptos"/>
              </a:rPr>
              <a:t>Favorecer dignidad, oportunidades, cohesión y paz social.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6428232"/>
            <a:ext cx="10607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828B86"/>
                </a:solidFill>
                <a:latin typeface="Aptos"/>
              </a:rPr>
              <a:t>ERS · Empresas de Rentabilidad Social     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23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0292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B2914D"/>
                </a:solidFill>
                <a:latin typeface="Aptos"/>
              </a:rPr>
              <a:t>CÓMO FUNCIONA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60120"/>
            <a:ext cx="105156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La lógica ERS: financiar una transición productiva organizada.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331720"/>
            <a:ext cx="5074920" cy="1417320"/>
          </a:xfrm>
          <a:prstGeom prst="roundRect">
            <a:avLst/>
          </a:prstGeom>
          <a:solidFill>
            <a:srgbClr val="2A3731"/>
          </a:solidFill>
          <a:ln>
            <a:solidFill>
              <a:srgbClr val="4153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532888"/>
            <a:ext cx="4617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B2914D"/>
                </a:solidFill>
                <a:latin typeface="Apto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2926079"/>
            <a:ext cx="4617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Detectar la transición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520439"/>
            <a:ext cx="4617720" cy="45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D7DCD9"/>
                </a:solidFill>
                <a:latin typeface="Aptos"/>
              </a:rPr>
              <a:t>Identificar puestos o tareas cuyo sentido económico se reduce por el cambio tecnológico.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2331720"/>
            <a:ext cx="5074920" cy="1417320"/>
          </a:xfrm>
          <a:prstGeom prst="roundRect">
            <a:avLst/>
          </a:prstGeom>
          <a:solidFill>
            <a:srgbClr val="2A3731"/>
          </a:solidFill>
          <a:ln>
            <a:solidFill>
              <a:srgbClr val="4153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0" y="2532888"/>
            <a:ext cx="4617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B2914D"/>
                </a:solidFill>
                <a:latin typeface="Apto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926079"/>
            <a:ext cx="4617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Sostener actividad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3520439"/>
            <a:ext cx="4617720" cy="45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D7DCD9"/>
                </a:solidFill>
                <a:latin typeface="Aptos"/>
              </a:rPr>
              <a:t>Evitar que la persona quede desvinculada de una dinámica productiva.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160520"/>
            <a:ext cx="5074920" cy="1417320"/>
          </a:xfrm>
          <a:prstGeom prst="roundRect">
            <a:avLst/>
          </a:prstGeom>
          <a:solidFill>
            <a:srgbClr val="2A3731"/>
          </a:solidFill>
          <a:ln>
            <a:solidFill>
              <a:srgbClr val="4153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4361688"/>
            <a:ext cx="4617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B2914D"/>
                </a:solidFill>
                <a:latin typeface="Apto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4754880"/>
            <a:ext cx="4617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Reconvertir capacidades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5349240"/>
            <a:ext cx="4617720" cy="45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D7DCD9"/>
                </a:solidFill>
                <a:latin typeface="Aptos"/>
              </a:rPr>
              <a:t>Integrar formación y reinvención profesional dentro de la jornada.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4160520"/>
            <a:ext cx="5074920" cy="1417320"/>
          </a:xfrm>
          <a:prstGeom prst="roundRect">
            <a:avLst/>
          </a:prstGeom>
          <a:solidFill>
            <a:srgbClr val="2A3731"/>
          </a:solidFill>
          <a:ln>
            <a:solidFill>
              <a:srgbClr val="4153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92240" y="4361688"/>
            <a:ext cx="4617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B2914D"/>
                </a:solidFill>
                <a:latin typeface="Aptos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4754880"/>
            <a:ext cx="4617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Abrir una nueva etapa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5349240"/>
            <a:ext cx="4617720" cy="45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D7DCD9"/>
                </a:solidFill>
                <a:latin typeface="Aptos"/>
              </a:rPr>
              <a:t>Orientar la transición hacia nuevas capacidades y oportunidades productivas.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6428232"/>
            <a:ext cx="10607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B9C1BD"/>
                </a:solidFill>
                <a:latin typeface="Aptos"/>
              </a:rPr>
              <a:t>ERS · Empresas de Rentabilidad Social     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0292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4839"/>
                </a:solidFill>
                <a:latin typeface="Aptos"/>
              </a:rPr>
              <a:t>PRINCIPIO DE LA PROPUESTA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60120"/>
            <a:ext cx="105156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9231F"/>
                </a:solidFill>
                <a:latin typeface="Aptos"/>
              </a:rPr>
              <a:t>Proteger a la persona no exige conservar artificialmente cada puesto.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965960"/>
            <a:ext cx="101498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666F6A"/>
                </a:solidFill>
                <a:latin typeface="Aptos"/>
              </a:rPr>
              <a:t>ERS plantea reorganizar recursos destinados al coste social del desempleo para convertirlos, en parte, en inversión de transición.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154680"/>
            <a:ext cx="2834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666F6A"/>
                </a:solidFill>
                <a:latin typeface="Aptos"/>
              </a:rPr>
              <a:t>COSTE SOCIAL DEL DESEMPLEO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86200" y="3154680"/>
            <a:ext cx="6400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B2914D"/>
                </a:solidFill>
                <a:latin typeface="Aptos"/>
              </a:rPr>
              <a:t>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7720" y="3154680"/>
            <a:ext cx="2834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1F4839"/>
                </a:solidFill>
                <a:latin typeface="Aptos"/>
              </a:rPr>
              <a:t>TRABAJO + FORMACIÓN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3154680"/>
            <a:ext cx="6400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B2914D"/>
                </a:solidFill>
                <a:latin typeface="Aptos"/>
              </a:rPr>
              <a:t>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75320" y="3154680"/>
            <a:ext cx="28346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19231F"/>
                </a:solidFill>
                <a:latin typeface="Aptos"/>
              </a:rPr>
              <a:t>NUEVA CAPACIDAD PRODUCTIVA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709160"/>
            <a:ext cx="98755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>
                <a:solidFill>
                  <a:srgbClr val="19231F"/>
                </a:solidFill>
                <a:latin typeface="Aptos"/>
              </a:rPr>
              <a:t>La finalidad no es perpetuar empleos sin sentido económico, sino preservar la capacidad humana mientras cambia su encaje productivo.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6428232"/>
            <a:ext cx="10607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828B86"/>
                </a:solidFill>
                <a:latin typeface="Aptos"/>
              </a:rPr>
              <a:t>ERS · Empresas de Rentabilidad Social     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0292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4839"/>
                </a:solidFill>
                <a:latin typeface="Aptos"/>
              </a:rPr>
              <a:t>ALCANCE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60120"/>
            <a:ext cx="105156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9231F"/>
                </a:solidFill>
                <a:latin typeface="Aptos"/>
              </a:rPr>
              <a:t>Un marco para analizar, debatir y adaptar.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965960"/>
            <a:ext cx="101498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666F6A"/>
                </a:solidFill>
                <a:latin typeface="Aptos"/>
              </a:rPr>
              <a:t>ERS no se presenta como una fórmula rígida ni universal. Su desarrollo exige perspectivas complementarias.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834640"/>
            <a:ext cx="333756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DDA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3035808"/>
            <a:ext cx="2880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4839"/>
                </a:solidFill>
                <a:latin typeface="Apto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3429000"/>
            <a:ext cx="2880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19231F"/>
                </a:solidFill>
                <a:latin typeface="Aptos"/>
              </a:rPr>
              <a:t>Económica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4023360"/>
            <a:ext cx="2880360" cy="-91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66F6A"/>
                </a:solidFill>
                <a:latin typeface="Aptos"/>
              </a:rPr>
              <a:t>Costes, financiación, incentivos y sostenibilidad.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26280" y="2834640"/>
            <a:ext cx="333756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DDA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54880" y="3035808"/>
            <a:ext cx="2880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4839"/>
                </a:solidFill>
                <a:latin typeface="Apto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80" y="3429000"/>
            <a:ext cx="2880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19231F"/>
                </a:solidFill>
                <a:latin typeface="Aptos"/>
              </a:rPr>
              <a:t>Laboral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0" y="4023360"/>
            <a:ext cx="2880360" cy="-91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66F6A"/>
                </a:solidFill>
                <a:latin typeface="Aptos"/>
              </a:rPr>
              <a:t>Transición, actividad, derechos y nuevas capacidades.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2834640"/>
            <a:ext cx="333756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DDA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58200" y="3035808"/>
            <a:ext cx="2880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4839"/>
                </a:solidFill>
                <a:latin typeface="Apto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58200" y="3429000"/>
            <a:ext cx="2880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19231F"/>
                </a:solidFill>
                <a:latin typeface="Aptos"/>
              </a:rPr>
              <a:t>Empresarial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8200" y="4023360"/>
            <a:ext cx="2880360" cy="-91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66F6A"/>
                </a:solidFill>
                <a:latin typeface="Aptos"/>
              </a:rPr>
              <a:t>Viabilidad, productividad y participación del sector privado.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434840"/>
            <a:ext cx="333756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DDA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51560" y="4636007"/>
            <a:ext cx="2880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4839"/>
                </a:solidFill>
                <a:latin typeface="Aptos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1560" y="5029200"/>
            <a:ext cx="2880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19231F"/>
                </a:solidFill>
                <a:latin typeface="Aptos"/>
              </a:rPr>
              <a:t>Educativa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" y="5623559"/>
            <a:ext cx="2880360" cy="-91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66F6A"/>
                </a:solidFill>
                <a:latin typeface="Aptos"/>
              </a:rPr>
              <a:t>Formación y reconversión conectadas con oportunidades reales.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26280" y="4434840"/>
            <a:ext cx="333756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DDA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54880" y="4636007"/>
            <a:ext cx="2880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4839"/>
                </a:solidFill>
                <a:latin typeface="Aptos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54880" y="5029200"/>
            <a:ext cx="2880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19231F"/>
                </a:solidFill>
                <a:latin typeface="Aptos"/>
              </a:rPr>
              <a:t>Pública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54880" y="5623559"/>
            <a:ext cx="2880360" cy="-91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66F6A"/>
                </a:solidFill>
                <a:latin typeface="Aptos"/>
              </a:rPr>
              <a:t>Adaptación institucional, social y jurídica.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6428232"/>
            <a:ext cx="10607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828B86"/>
                </a:solidFill>
                <a:latin typeface="Aptos"/>
              </a:rPr>
              <a:t>ERS · Empresas de Rentabilidad Social     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0292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4839"/>
                </a:solidFill>
                <a:latin typeface="Aptos"/>
              </a:rPr>
              <a:t>PARTICIPAR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60120"/>
            <a:ext cx="105156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9231F"/>
                </a:solidFill>
                <a:latin typeface="Aptos"/>
              </a:rPr>
              <a:t>ERS necesita análisis, crítica y colaboración.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965960"/>
            <a:ext cx="101498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666F6A"/>
                </a:solidFill>
                <a:latin typeface="Aptos"/>
              </a:rPr>
              <a:t>La propuesta está abierta a economistas, empresarios, trabajadores, especialistas, instituciones, gobiernos y ciudadanos.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971800"/>
            <a:ext cx="342900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DDA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3172968"/>
            <a:ext cx="2971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4839"/>
                </a:solidFill>
                <a:latin typeface="Apto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566160"/>
            <a:ext cx="2971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19231F"/>
                </a:solidFill>
                <a:latin typeface="Aptos"/>
              </a:rPr>
              <a:t>Analizar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4160520"/>
            <a:ext cx="2971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66F6A"/>
                </a:solidFill>
                <a:latin typeface="Aptos"/>
              </a:rPr>
              <a:t>Examinar fundamentos, costes, mecanismos de financiación, incentivos y posibles consecuencias.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70832" y="2971800"/>
            <a:ext cx="342900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DDA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9432" y="3172968"/>
            <a:ext cx="2971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4839"/>
                </a:solidFill>
                <a:latin typeface="Apto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9432" y="3566160"/>
            <a:ext cx="2971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19231F"/>
                </a:solidFill>
                <a:latin typeface="Aptos"/>
              </a:rPr>
              <a:t>Adaptar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2" y="4160520"/>
            <a:ext cx="2971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66F6A"/>
                </a:solidFill>
                <a:latin typeface="Aptos"/>
              </a:rPr>
              <a:t>Estudiar cómo ERS puede integrarse en diferentes realidades económicas, sociales y jurídicas.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64424" y="2971800"/>
            <a:ext cx="342900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DDA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93024" y="3172968"/>
            <a:ext cx="2971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4839"/>
                </a:solidFill>
                <a:latin typeface="Apto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93024" y="3566160"/>
            <a:ext cx="2971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19231F"/>
                </a:solidFill>
                <a:latin typeface="Aptos"/>
              </a:rPr>
              <a:t>Colaborar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93024" y="4160520"/>
            <a:ext cx="2971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66F6A"/>
                </a:solidFill>
                <a:latin typeface="Aptos"/>
              </a:rPr>
              <a:t>Aportar conocimientos, experiencias y propuestas para desarrollar, perfeccionar y hacer viable ERS.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6428232"/>
            <a:ext cx="10607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828B86"/>
                </a:solidFill>
                <a:latin typeface="Aptos"/>
              </a:rPr>
              <a:t>ERS · Empresas de Rentabilidad Social     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23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7772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B2914D"/>
                </a:solidFill>
                <a:latin typeface="Aptos"/>
              </a:rPr>
              <a:t>OBJETIVO FINAL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08760"/>
            <a:ext cx="102412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100" b="1">
                <a:solidFill>
                  <a:srgbClr val="FFFFFF"/>
                </a:solidFill>
                <a:latin typeface="Aptos"/>
              </a:rPr>
              <a:t>Aprovechar el progreso tecnológico
sin abandonar a quienes quedan
desplazados durante la transición.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160520"/>
            <a:ext cx="97840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D7DCD9"/>
                </a:solidFill>
                <a:latin typeface="Aptos"/>
              </a:rPr>
              <a:t>Una transición compatible con la dignidad humana, la actividad productiva y la paz social.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806440"/>
            <a:ext cx="8686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B2914D"/>
                </a:solidFill>
                <a:latin typeface="Aptos"/>
              </a:rPr>
              <a:t>ERS · Empresas de Rentabilidad Social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607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B9C1BD"/>
                </a:solidFill>
                <a:latin typeface="Aptos"/>
              </a:rPr>
              <a:t>ERS · Empresas de Rentabilidad Social     08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