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1F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C9A646"/>
          </a:solidFill>
          <a:ln w="12700">
            <a:solidFill>
              <a:srgbClr val="C9A646"/>
            </a:solidFill>
            <a:prstDash val="solid"/>
          </a:ln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502920" y="6446520"/>
            <a:ext cx="11155680" cy="0"/>
          </a:xfrm>
          <a:prstGeom prst="line">
            <a:avLst/>
          </a:prstGeom>
          <a:noFill/>
          <a:ln w="7620">
            <a:solidFill>
              <a:srgbClr val="273E56"/>
            </a:solidFill>
            <a:prstDash val="solid"/>
          </a:ln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621792" y="566928"/>
            <a:ext cx="2926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9A646"/>
                </a:solidFill>
              </a:rPr>
              <a:t>EXECUTIVE PRESENTATION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566928" y="1243584"/>
            <a:ext cx="6583680" cy="1417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41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Social Responsibility
Entities</a:t>
            </a:r>
            <a:endParaRPr lang="en-US" sz="4100" dirty="0"/>
          </a:p>
          <a:p>
            <a:pPr indent="0" marL="0">
              <a:buNone/>
            </a:pPr>
            <a:r>
              <a:rPr lang="en-US" sz="41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/>
            </a:r>
            <a:endParaRPr lang="en-US" sz="4100" dirty="0"/>
          </a:p>
        </p:txBody>
      </p:sp>
      <p:sp>
        <p:nvSpPr>
          <p:cNvPr id="6" name="Text 4"/>
          <p:cNvSpPr/>
          <p:nvPr/>
        </p:nvSpPr>
        <p:spPr>
          <a:xfrm>
            <a:off x="612648" y="2788920"/>
            <a:ext cx="630936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C7D0D9"/>
                </a:solidFill>
              </a:rPr>
              <a:t>Work, dignity, purpose and social peace in the face of technological transformation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7818120" y="1234440"/>
            <a:ext cx="3520440" cy="841248"/>
          </a:xfrm>
          <a:prstGeom prst="roundRect">
            <a:avLst>
              <a:gd name="adj" fmla="val 8696"/>
            </a:avLst>
          </a:prstGeom>
          <a:solidFill>
            <a:srgbClr val="8D3A3A"/>
          </a:solidFill>
          <a:ln w="12700">
            <a:solidFill>
              <a:srgbClr val="8D3A3A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8" name="Text 6"/>
          <p:cNvSpPr/>
          <p:nvPr/>
        </p:nvSpPr>
        <p:spPr>
          <a:xfrm>
            <a:off x="8028432" y="1481328"/>
            <a:ext cx="31089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Risk of displacement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9582912" y="2157984"/>
            <a:ext cx="0" cy="320040"/>
          </a:xfrm>
          <a:prstGeom prst="line">
            <a:avLst/>
          </a:prstGeom>
          <a:noFill/>
          <a:ln w="25400">
            <a:solidFill>
              <a:srgbClr val="C9A646"/>
            </a:solidFill>
            <a:prstDash val="solid"/>
            <a:headEnd type="none"/>
            <a:tailEnd type="triangle"/>
          </a:ln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7818120" y="2615184"/>
            <a:ext cx="3520440" cy="841248"/>
          </a:xfrm>
          <a:prstGeom prst="roundRect">
            <a:avLst>
              <a:gd name="adj" fmla="val 8696"/>
            </a:avLst>
          </a:prstGeom>
          <a:solidFill>
            <a:srgbClr val="1E5A82"/>
          </a:solidFill>
          <a:ln w="12700">
            <a:solidFill>
              <a:srgbClr val="1E5A82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1" name="Text 9"/>
          <p:cNvSpPr/>
          <p:nvPr/>
        </p:nvSpPr>
        <p:spPr>
          <a:xfrm>
            <a:off x="8028432" y="2862072"/>
            <a:ext cx="31089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Organised transition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9582912" y="3538728"/>
            <a:ext cx="0" cy="320040"/>
          </a:xfrm>
          <a:prstGeom prst="line">
            <a:avLst/>
          </a:prstGeom>
          <a:noFill/>
          <a:ln w="25400">
            <a:solidFill>
              <a:srgbClr val="C9A646"/>
            </a:solidFill>
            <a:prstDash val="solid"/>
            <a:headEnd type="none"/>
            <a:tailEnd type="triangle"/>
          </a:ln>
        </p:spPr>
        <p:txBody>
          <a:bodyPr/>
          <a:p/>
        </p:txBody>
      </p:sp>
      <p:sp>
        <p:nvSpPr>
          <p:cNvPr id="13" name="Shape 11"/>
          <p:cNvSpPr/>
          <p:nvPr/>
        </p:nvSpPr>
        <p:spPr>
          <a:xfrm>
            <a:off x="7818120" y="3995928"/>
            <a:ext cx="3520440" cy="841248"/>
          </a:xfrm>
          <a:prstGeom prst="roundRect">
            <a:avLst>
              <a:gd name="adj" fmla="val 8696"/>
            </a:avLst>
          </a:prstGeom>
          <a:solidFill>
            <a:srgbClr val="356B58"/>
          </a:solidFill>
          <a:ln w="12700">
            <a:solidFill>
              <a:srgbClr val="356B58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4" name="Text 12"/>
          <p:cNvSpPr/>
          <p:nvPr/>
        </p:nvSpPr>
        <p:spPr>
          <a:xfrm>
            <a:off x="8028432" y="4242816"/>
            <a:ext cx="31089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Social peace and human capacity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7726680" y="5230368"/>
            <a:ext cx="361188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From the cost of unemployment
to investment in human capacity</a:t>
            </a:r>
            <a:endParaRPr lang="en-US" sz="1800" dirty="0"/>
          </a:p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/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621792" y="5632704"/>
            <a:ext cx="4846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7D0D9"/>
                </a:solidFill>
              </a:rPr>
              <a:t>Author: Marcelo Ricardo Keselman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502920" y="6565392"/>
            <a:ext cx="67665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C7D0D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ERS · Social Responsibility Entities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11247120" y="6537960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C7D0D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8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5F1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C9A646"/>
          </a:solidFill>
          <a:ln w="12700">
            <a:solidFill>
              <a:srgbClr val="C9A646"/>
            </a:solidFill>
            <a:prstDash val="solid"/>
          </a:ln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502920" y="6446520"/>
            <a:ext cx="11155680" cy="0"/>
          </a:xfrm>
          <a:prstGeom prst="line">
            <a:avLst/>
          </a:prstGeom>
          <a:noFill/>
          <a:ln w="7620">
            <a:solidFill>
              <a:srgbClr val="D8CFBC"/>
            </a:solidFill>
            <a:prstDash val="solid"/>
          </a:ln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566928" y="530352"/>
            <a:ext cx="8046720" cy="45720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0B1F3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The challenge reaching boardrooms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585216" y="1051560"/>
            <a:ext cx="6858000" cy="38404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67727E"/>
                </a:solidFill>
              </a:rPr>
              <a:t>Technological transformation is not only technical: it also affects work, society and public policy.</a:t>
            </a:r>
            <a:endParaRPr lang="en-US" sz="1350" dirty="0"/>
          </a:p>
        </p:txBody>
      </p:sp>
      <p:sp>
        <p:nvSpPr>
          <p:cNvPr id="6" name="Shape 4"/>
          <p:cNvSpPr/>
          <p:nvPr/>
        </p:nvSpPr>
        <p:spPr>
          <a:xfrm>
            <a:off x="685800" y="1737360"/>
            <a:ext cx="3383280" cy="2103120"/>
          </a:xfrm>
          <a:prstGeom prst="roundRect">
            <a:avLst>
              <a:gd name="adj" fmla="val 3478"/>
            </a:avLst>
          </a:prstGeom>
          <a:solidFill>
            <a:srgbClr val="FFFFFF"/>
          </a:solidFill>
          <a:ln w="10160">
            <a:solidFill>
              <a:srgbClr val="DDD4C1"/>
            </a:solidFill>
            <a:prstDash val="solid"/>
          </a:ln>
          <a:effectLst>
            <a:outerShdw sx="100000" sy="100000" kx="0" ky="0" algn="bl" rotWithShape="0" blurRad="19050" dist="50800" dir="2700000">
              <a:srgbClr val="000000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7" name="Shape 5"/>
          <p:cNvSpPr/>
          <p:nvPr/>
        </p:nvSpPr>
        <p:spPr>
          <a:xfrm>
            <a:off x="850392" y="1938528"/>
            <a:ext cx="73152" cy="1700784"/>
          </a:xfrm>
          <a:prstGeom prst="rect">
            <a:avLst/>
          </a:prstGeom>
          <a:solidFill>
            <a:srgbClr val="1E5A82"/>
          </a:solidFill>
          <a:ln w="12700">
            <a:solidFill>
              <a:srgbClr val="1E5A82"/>
            </a:solidFill>
            <a:prstDash val="solid"/>
          </a:ln>
        </p:spPr>
        <p:txBody>
          <a:bodyPr/>
          <a:p/>
        </p:txBody>
      </p:sp>
      <p:sp>
        <p:nvSpPr>
          <p:cNvPr id="8" name="Text 6"/>
          <p:cNvSpPr/>
          <p:nvPr/>
        </p:nvSpPr>
        <p:spPr>
          <a:xfrm>
            <a:off x="1005840" y="1938528"/>
            <a:ext cx="28803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1E5A82"/>
                </a:solidFill>
              </a:rPr>
              <a:t>01</a:t>
            </a:r>
            <a:endParaRPr lang="en-US" sz="850" dirty="0"/>
          </a:p>
        </p:txBody>
      </p:sp>
      <p:sp>
        <p:nvSpPr>
          <p:cNvPr id="9" name="Text 7"/>
          <p:cNvSpPr/>
          <p:nvPr/>
        </p:nvSpPr>
        <p:spPr>
          <a:xfrm>
            <a:off x="1005840" y="2240280"/>
            <a:ext cx="2880360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650" b="1" dirty="0">
                <a:solidFill>
                  <a:srgbClr val="0B1F3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Technological speed</a:t>
            </a:r>
            <a:endParaRPr lang="en-US" sz="1650" dirty="0"/>
          </a:p>
        </p:txBody>
      </p:sp>
      <p:sp>
        <p:nvSpPr>
          <p:cNvPr id="10" name="Text 8"/>
          <p:cNvSpPr/>
          <p:nvPr/>
        </p:nvSpPr>
        <p:spPr>
          <a:xfrm>
            <a:off x="1005840" y="2788920"/>
            <a:ext cx="2880360" cy="8686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67727E"/>
                </a:solidFill>
              </a:rPr>
              <a:t>AI and automation can transform jobs faster than people and institutions can adapt.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4407408" y="1737360"/>
            <a:ext cx="3383280" cy="2103120"/>
          </a:xfrm>
          <a:prstGeom prst="roundRect">
            <a:avLst>
              <a:gd name="adj" fmla="val 3478"/>
            </a:avLst>
          </a:prstGeom>
          <a:solidFill>
            <a:srgbClr val="FFFFFF"/>
          </a:solidFill>
          <a:ln w="10160">
            <a:solidFill>
              <a:srgbClr val="DDD4C1"/>
            </a:solidFill>
            <a:prstDash val="solid"/>
          </a:ln>
          <a:effectLst>
            <a:outerShdw sx="100000" sy="100000" kx="0" ky="0" algn="bl" rotWithShape="0" blurRad="19050" dist="50800" dir="2700000">
              <a:srgbClr val="000000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4572000" y="1938528"/>
            <a:ext cx="73152" cy="1700784"/>
          </a:xfrm>
          <a:prstGeom prst="rect">
            <a:avLst/>
          </a:prstGeom>
          <a:solidFill>
            <a:srgbClr val="8D3A3A"/>
          </a:solidFill>
          <a:ln w="12700">
            <a:solidFill>
              <a:srgbClr val="8D3A3A"/>
            </a:solidFill>
            <a:prstDash val="solid"/>
          </a:ln>
        </p:spPr>
        <p:txBody>
          <a:bodyPr/>
          <a:p/>
        </p:txBody>
      </p:sp>
      <p:sp>
        <p:nvSpPr>
          <p:cNvPr id="13" name="Text 11"/>
          <p:cNvSpPr/>
          <p:nvPr/>
        </p:nvSpPr>
        <p:spPr>
          <a:xfrm>
            <a:off x="4727448" y="1938528"/>
            <a:ext cx="28803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8D3A3A"/>
                </a:solidFill>
              </a:rPr>
              <a:t>02</a:t>
            </a:r>
            <a:endParaRPr lang="en-US" sz="850" dirty="0"/>
          </a:p>
        </p:txBody>
      </p:sp>
      <p:sp>
        <p:nvSpPr>
          <p:cNvPr id="14" name="Text 12"/>
          <p:cNvSpPr/>
          <p:nvPr/>
        </p:nvSpPr>
        <p:spPr>
          <a:xfrm>
            <a:off x="4727448" y="2240280"/>
            <a:ext cx="2880360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650" b="1" dirty="0">
                <a:solidFill>
                  <a:srgbClr val="0B1F3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Human displacement</a:t>
            </a:r>
            <a:endParaRPr lang="en-US" sz="1650" dirty="0"/>
          </a:p>
        </p:txBody>
      </p:sp>
      <p:sp>
        <p:nvSpPr>
          <p:cNvPr id="15" name="Text 13"/>
          <p:cNvSpPr/>
          <p:nvPr/>
        </p:nvSpPr>
        <p:spPr>
          <a:xfrm>
            <a:off x="4727448" y="2788920"/>
            <a:ext cx="2880360" cy="8686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67727E"/>
                </a:solidFill>
              </a:rPr>
              <a:t>Displaced workers may lose income, professional identity, autonomy, recognition and purpose.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8138160" y="1737360"/>
            <a:ext cx="3383280" cy="2103120"/>
          </a:xfrm>
          <a:prstGeom prst="roundRect">
            <a:avLst>
              <a:gd name="adj" fmla="val 3478"/>
            </a:avLst>
          </a:prstGeom>
          <a:solidFill>
            <a:srgbClr val="FFFFFF"/>
          </a:solidFill>
          <a:ln w="10160">
            <a:solidFill>
              <a:srgbClr val="DDD4C1"/>
            </a:solidFill>
            <a:prstDash val="solid"/>
          </a:ln>
          <a:effectLst>
            <a:outerShdw sx="100000" sy="100000" kx="0" ky="0" algn="bl" rotWithShape="0" blurRad="19050" dist="50800" dir="2700000">
              <a:srgbClr val="000000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17" name="Shape 15"/>
          <p:cNvSpPr/>
          <p:nvPr/>
        </p:nvSpPr>
        <p:spPr>
          <a:xfrm>
            <a:off x="8302752" y="1938528"/>
            <a:ext cx="73152" cy="1700784"/>
          </a:xfrm>
          <a:prstGeom prst="rect">
            <a:avLst/>
          </a:prstGeom>
          <a:solidFill>
            <a:srgbClr val="C9A646"/>
          </a:solidFill>
          <a:ln w="12700">
            <a:solidFill>
              <a:srgbClr val="C9A646"/>
            </a:solidFill>
            <a:prstDash val="solid"/>
          </a:ln>
        </p:spPr>
        <p:txBody>
          <a:bodyPr/>
          <a:p/>
        </p:txBody>
      </p:sp>
      <p:sp>
        <p:nvSpPr>
          <p:cNvPr id="18" name="Text 16"/>
          <p:cNvSpPr/>
          <p:nvPr/>
        </p:nvSpPr>
        <p:spPr>
          <a:xfrm>
            <a:off x="8458200" y="1938528"/>
            <a:ext cx="28803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C9A646"/>
                </a:solidFill>
              </a:rPr>
              <a:t>03</a:t>
            </a:r>
            <a:endParaRPr lang="en-US" sz="850" dirty="0"/>
          </a:p>
        </p:txBody>
      </p:sp>
      <p:sp>
        <p:nvSpPr>
          <p:cNvPr id="19" name="Text 17"/>
          <p:cNvSpPr/>
          <p:nvPr/>
        </p:nvSpPr>
        <p:spPr>
          <a:xfrm>
            <a:off x="8458200" y="2240280"/>
            <a:ext cx="2880360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650" b="1" dirty="0">
                <a:solidFill>
                  <a:srgbClr val="0B1F3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Social risk</a:t>
            </a:r>
            <a:endParaRPr lang="en-US" sz="1650" dirty="0"/>
          </a:p>
        </p:txBody>
      </p:sp>
      <p:sp>
        <p:nvSpPr>
          <p:cNvPr id="20" name="Text 18"/>
          <p:cNvSpPr/>
          <p:nvPr/>
        </p:nvSpPr>
        <p:spPr>
          <a:xfrm>
            <a:off x="8458200" y="2788920"/>
            <a:ext cx="2880360" cy="8686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67727E"/>
                </a:solidFill>
              </a:rPr>
              <a:t>Prolonged exclusion can lead to social fragmentation, loss of trust and pressure on the State.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1216152" y="4718304"/>
            <a:ext cx="73152" cy="420624"/>
          </a:xfrm>
          <a:prstGeom prst="rect">
            <a:avLst/>
          </a:prstGeom>
          <a:solidFill>
            <a:srgbClr val="C9A646"/>
          </a:solidFill>
          <a:ln w="12700">
            <a:solidFill>
              <a:srgbClr val="C9A646"/>
            </a:solidFill>
            <a:prstDash val="solid"/>
          </a:ln>
        </p:spPr>
        <p:txBody>
          <a:bodyPr/>
          <a:p/>
        </p:txBody>
      </p:sp>
      <p:sp>
        <p:nvSpPr>
          <p:cNvPr id="22" name="Text 20"/>
          <p:cNvSpPr/>
          <p:nvPr/>
        </p:nvSpPr>
        <p:spPr>
          <a:xfrm>
            <a:off x="1417320" y="4663440"/>
            <a:ext cx="9235440" cy="5303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0B1F3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The problem is not only economic. It is human and social.</a:t>
            </a:r>
            <a:endParaRPr lang="en-US" sz="2500" dirty="0"/>
          </a:p>
        </p:txBody>
      </p:sp>
      <p:sp>
        <p:nvSpPr>
          <p:cNvPr id="23" name="Text 21"/>
          <p:cNvSpPr/>
          <p:nvPr/>
        </p:nvSpPr>
        <p:spPr>
          <a:xfrm>
            <a:off x="502920" y="6565392"/>
            <a:ext cx="67665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7727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ERS · Social Responsibility Entities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11247120" y="6537960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67727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8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B1F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C9A646"/>
          </a:solidFill>
          <a:ln w="12700">
            <a:solidFill>
              <a:srgbClr val="C9A646"/>
            </a:solidFill>
            <a:prstDash val="solid"/>
          </a:ln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502920" y="6446520"/>
            <a:ext cx="11155680" cy="0"/>
          </a:xfrm>
          <a:prstGeom prst="line">
            <a:avLst/>
          </a:prstGeom>
          <a:noFill/>
          <a:ln w="7620">
            <a:solidFill>
              <a:srgbClr val="273E56"/>
            </a:solidFill>
            <a:prstDash val="solid"/>
          </a:ln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566928" y="530352"/>
            <a:ext cx="8046720" cy="45720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The central premise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585216" y="1051560"/>
            <a:ext cx="6858000" cy="38404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C7D0D9"/>
                </a:solidFill>
              </a:rPr>
              <a:t>A simple, powerful idea that is easy to communicate.</a:t>
            </a:r>
            <a:endParaRPr lang="en-US" sz="1350" dirty="0"/>
          </a:p>
        </p:txBody>
      </p:sp>
      <p:sp>
        <p:nvSpPr>
          <p:cNvPr id="6" name="Shape 4"/>
          <p:cNvSpPr/>
          <p:nvPr/>
        </p:nvSpPr>
        <p:spPr>
          <a:xfrm>
            <a:off x="713232" y="1883664"/>
            <a:ext cx="73152" cy="1033272"/>
          </a:xfrm>
          <a:prstGeom prst="rect">
            <a:avLst/>
          </a:prstGeom>
          <a:solidFill>
            <a:srgbClr val="C9A646"/>
          </a:solidFill>
          <a:ln w="12700">
            <a:solidFill>
              <a:srgbClr val="C9A646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914400" y="1828800"/>
            <a:ext cx="10241280" cy="11430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Technology can make a job obsolete. It must not make the person who performed it obsolete.</a:t>
            </a:r>
            <a:endParaRPr lang="en-US" sz="2500" dirty="0"/>
          </a:p>
        </p:txBody>
      </p:sp>
      <p:sp>
        <p:nvSpPr>
          <p:cNvPr id="8" name="Shape 6"/>
          <p:cNvSpPr/>
          <p:nvPr/>
        </p:nvSpPr>
        <p:spPr>
          <a:xfrm>
            <a:off x="1097280" y="3794760"/>
            <a:ext cx="9784080" cy="0"/>
          </a:xfrm>
          <a:prstGeom prst="line">
            <a:avLst/>
          </a:prstGeom>
          <a:noFill/>
          <a:ln w="22860">
            <a:solidFill>
              <a:srgbClr val="C9A646"/>
            </a:solidFill>
            <a:prstDash val="solid"/>
          </a:ln>
        </p:spPr>
        <p:txBody>
          <a:bodyPr/>
          <a:p/>
        </p:txBody>
      </p:sp>
      <p:sp>
        <p:nvSpPr>
          <p:cNvPr id="9" name="Text 7"/>
          <p:cNvSpPr/>
          <p:nvPr/>
        </p:nvSpPr>
        <p:spPr>
          <a:xfrm>
            <a:off x="1417320" y="4343400"/>
            <a:ext cx="9509760" cy="658368"/>
          </a:xfrm>
          <a:prstGeom prst="rect">
            <a:avLst/>
          </a:prstGeom>
          <a:noFill/>
          <a:ln/>
        </p:spPr>
        <p:txBody>
          <a:bodyPr wrap="square" lIns="889" tIns="889" rIns="889" bIns="889" rtlCol="0" anchor="t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C7D0D9"/>
                </a:solidFill>
              </a:rPr>
              <a:t>ERS proposes organising the transition so that people continue working, learning and participating while building new productive capabilities.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502920" y="6565392"/>
            <a:ext cx="67665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C7D0D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ERS · Social Responsibility Entities</a:t>
            </a:r>
            <a:endParaRPr lang="en-US" sz="750" dirty="0"/>
          </a:p>
        </p:txBody>
      </p:sp>
      <p:sp>
        <p:nvSpPr>
          <p:cNvPr id="11" name="Text 9"/>
          <p:cNvSpPr/>
          <p:nvPr/>
        </p:nvSpPr>
        <p:spPr>
          <a:xfrm>
            <a:off x="11247120" y="6537960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C7D0D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8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F1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C9A646"/>
          </a:solidFill>
          <a:ln w="12700">
            <a:solidFill>
              <a:srgbClr val="C9A646"/>
            </a:solidFill>
            <a:prstDash val="solid"/>
          </a:ln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502920" y="6446520"/>
            <a:ext cx="11155680" cy="0"/>
          </a:xfrm>
          <a:prstGeom prst="line">
            <a:avLst/>
          </a:prstGeom>
          <a:noFill/>
          <a:ln w="7620">
            <a:solidFill>
              <a:srgbClr val="D8CFBC"/>
            </a:solidFill>
            <a:prstDash val="solid"/>
          </a:ln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566928" y="530352"/>
            <a:ext cx="8046720" cy="45720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0B1F3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What ERS proposes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585216" y="1051560"/>
            <a:ext cx="6858000" cy="38404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67727E"/>
                </a:solidFill>
              </a:rPr>
              <a:t>Turn a passive response into an organised productive transition.</a:t>
            </a:r>
            <a:endParaRPr lang="en-US" sz="1350" dirty="0"/>
          </a:p>
        </p:txBody>
      </p:sp>
      <p:sp>
        <p:nvSpPr>
          <p:cNvPr id="6" name="Shape 4"/>
          <p:cNvSpPr/>
          <p:nvPr/>
        </p:nvSpPr>
        <p:spPr>
          <a:xfrm>
            <a:off x="685800" y="1828800"/>
            <a:ext cx="2514600" cy="96012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>
            <a:solidFill>
              <a:srgbClr val="D5CDBA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795528" y="1975104"/>
            <a:ext cx="411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C9A646"/>
                </a:solidFill>
              </a:rPr>
              <a:t>1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1216152" y="1947672"/>
            <a:ext cx="1828800" cy="29260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0B1F33"/>
                </a:solidFill>
              </a:rPr>
              <a:t>Displacement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1216152" y="2304288"/>
            <a:ext cx="1828800" cy="32004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67727E"/>
                </a:solidFill>
              </a:rPr>
              <a:t>Job threatened or lost</a:t>
            </a:r>
            <a:endParaRPr lang="en-US" sz="950" dirty="0"/>
          </a:p>
        </p:txBody>
      </p:sp>
      <p:sp>
        <p:nvSpPr>
          <p:cNvPr id="10" name="Shape 8"/>
          <p:cNvSpPr/>
          <p:nvPr/>
        </p:nvSpPr>
        <p:spPr>
          <a:xfrm>
            <a:off x="3255264" y="2304288"/>
            <a:ext cx="201168" cy="0"/>
          </a:xfrm>
          <a:prstGeom prst="line">
            <a:avLst/>
          </a:prstGeom>
          <a:noFill/>
          <a:ln w="25400">
            <a:solidFill>
              <a:srgbClr val="C9A646"/>
            </a:solidFill>
            <a:prstDash val="solid"/>
            <a:headEnd type="none"/>
            <a:tailEnd type="triangle"/>
          </a:ln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3520440" y="1828800"/>
            <a:ext cx="2514600" cy="96012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>
            <a:solidFill>
              <a:srgbClr val="D5CDBA"/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/>
          <p:nvPr/>
        </p:nvSpPr>
        <p:spPr>
          <a:xfrm>
            <a:off x="3630168" y="1975104"/>
            <a:ext cx="411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C9A646"/>
                </a:solidFill>
              </a:rPr>
              <a:t>2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4050792" y="1947672"/>
            <a:ext cx="1828800" cy="29260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0B1F33"/>
                </a:solidFill>
              </a:rPr>
              <a:t>ERS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4050792" y="2304288"/>
            <a:ext cx="1828800" cy="32004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67727E"/>
                </a:solidFill>
              </a:rPr>
              <a:t>Productive participation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6089904" y="2304288"/>
            <a:ext cx="201168" cy="0"/>
          </a:xfrm>
          <a:prstGeom prst="line">
            <a:avLst/>
          </a:prstGeom>
          <a:noFill/>
          <a:ln w="25400">
            <a:solidFill>
              <a:srgbClr val="C9A646"/>
            </a:solidFill>
            <a:prstDash val="solid"/>
            <a:headEnd type="none"/>
            <a:tailEnd type="triangle"/>
          </a:ln>
        </p:spPr>
        <p:txBody>
          <a:bodyPr/>
          <a:p/>
        </p:txBody>
      </p:sp>
      <p:sp>
        <p:nvSpPr>
          <p:cNvPr id="16" name="Shape 14"/>
          <p:cNvSpPr/>
          <p:nvPr/>
        </p:nvSpPr>
        <p:spPr>
          <a:xfrm>
            <a:off x="6355080" y="1828800"/>
            <a:ext cx="2514600" cy="96012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>
            <a:solidFill>
              <a:srgbClr val="D5CDBA"/>
            </a:solidFill>
            <a:prstDash val="solid"/>
          </a:ln>
        </p:spPr>
        <p:txBody>
          <a:bodyPr/>
          <a:p/>
        </p:txBody>
      </p:sp>
      <p:sp>
        <p:nvSpPr>
          <p:cNvPr id="17" name="Text 15"/>
          <p:cNvSpPr/>
          <p:nvPr/>
        </p:nvSpPr>
        <p:spPr>
          <a:xfrm>
            <a:off x="6464808" y="1975104"/>
            <a:ext cx="411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C9A646"/>
                </a:solidFill>
              </a:rPr>
              <a:t>3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6885432" y="1947672"/>
            <a:ext cx="1828800" cy="29260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0B1F33"/>
                </a:solidFill>
              </a:rPr>
              <a:t>Work + training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885432" y="2304288"/>
            <a:ext cx="1828800" cy="32004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67727E"/>
                </a:solidFill>
              </a:rPr>
              <a:t>Paid training</a:t>
            </a:r>
            <a:endParaRPr lang="en-US" sz="950" dirty="0"/>
          </a:p>
        </p:txBody>
      </p:sp>
      <p:sp>
        <p:nvSpPr>
          <p:cNvPr id="20" name="Shape 18"/>
          <p:cNvSpPr/>
          <p:nvPr/>
        </p:nvSpPr>
        <p:spPr>
          <a:xfrm>
            <a:off x="8924544" y="2304288"/>
            <a:ext cx="201168" cy="0"/>
          </a:xfrm>
          <a:prstGeom prst="line">
            <a:avLst/>
          </a:prstGeom>
          <a:noFill/>
          <a:ln w="25400">
            <a:solidFill>
              <a:srgbClr val="C9A646"/>
            </a:solidFill>
            <a:prstDash val="solid"/>
            <a:headEnd type="none"/>
            <a:tailEnd type="triangle"/>
          </a:ln>
        </p:spPr>
        <p:txBody>
          <a:bodyPr/>
          <a:p/>
        </p:txBody>
      </p:sp>
      <p:sp>
        <p:nvSpPr>
          <p:cNvPr id="21" name="Shape 19"/>
          <p:cNvSpPr/>
          <p:nvPr/>
        </p:nvSpPr>
        <p:spPr>
          <a:xfrm>
            <a:off x="9189720" y="1828800"/>
            <a:ext cx="2514600" cy="96012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>
            <a:solidFill>
              <a:srgbClr val="D5CDBA"/>
            </a:solidFill>
            <a:prstDash val="solid"/>
          </a:ln>
        </p:spPr>
        <p:txBody>
          <a:bodyPr/>
          <a:p/>
        </p:txBody>
      </p:sp>
      <p:sp>
        <p:nvSpPr>
          <p:cNvPr id="22" name="Text 20"/>
          <p:cNvSpPr/>
          <p:nvPr/>
        </p:nvSpPr>
        <p:spPr>
          <a:xfrm>
            <a:off x="9299448" y="1975104"/>
            <a:ext cx="411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C9A646"/>
                </a:solidFill>
              </a:rPr>
              <a:t>4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9720072" y="1947672"/>
            <a:ext cx="1828800" cy="29260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0B1F33"/>
                </a:solidFill>
              </a:rPr>
              <a:t>Transition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9720072" y="2304288"/>
            <a:ext cx="1828800" cy="32004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67727E"/>
                </a:solidFill>
              </a:rPr>
              <a:t>New employment opportunity</a:t>
            </a:r>
            <a:endParaRPr lang="en-US" sz="950" dirty="0"/>
          </a:p>
        </p:txBody>
      </p:sp>
      <p:sp>
        <p:nvSpPr>
          <p:cNvPr id="25" name="Shape 23"/>
          <p:cNvSpPr/>
          <p:nvPr/>
        </p:nvSpPr>
        <p:spPr>
          <a:xfrm>
            <a:off x="914400" y="3794760"/>
            <a:ext cx="4754880" cy="1234440"/>
          </a:xfrm>
          <a:prstGeom prst="roundRect">
            <a:avLst>
              <a:gd name="adj" fmla="val 5926"/>
            </a:avLst>
          </a:prstGeom>
          <a:solidFill>
            <a:srgbClr val="FFFFFF"/>
          </a:solidFill>
          <a:ln w="10160">
            <a:solidFill>
              <a:srgbClr val="DDD4C1"/>
            </a:solidFill>
            <a:prstDash val="solid"/>
          </a:ln>
          <a:effectLst>
            <a:outerShdw sx="100000" sy="100000" kx="0" ky="0" algn="bl" rotWithShape="0" blurRad="19050" dist="50800" dir="2700000">
              <a:srgbClr val="000000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26" name="Shape 24"/>
          <p:cNvSpPr/>
          <p:nvPr/>
        </p:nvSpPr>
        <p:spPr>
          <a:xfrm>
            <a:off x="1078992" y="3995928"/>
            <a:ext cx="73152" cy="832104"/>
          </a:xfrm>
          <a:prstGeom prst="rect">
            <a:avLst/>
          </a:prstGeom>
          <a:solidFill>
            <a:srgbClr val="8D3A3A"/>
          </a:solidFill>
          <a:ln w="12700">
            <a:solidFill>
              <a:srgbClr val="8D3A3A"/>
            </a:solidFill>
            <a:prstDash val="solid"/>
          </a:ln>
        </p:spPr>
        <p:txBody>
          <a:bodyPr/>
          <a:p/>
        </p:txBody>
      </p:sp>
      <p:sp>
        <p:nvSpPr>
          <p:cNvPr id="27" name="Text 25"/>
          <p:cNvSpPr/>
          <p:nvPr/>
        </p:nvSpPr>
        <p:spPr>
          <a:xfrm>
            <a:off x="1234440" y="3995928"/>
            <a:ext cx="42519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8D3A3A"/>
                </a:solidFill>
              </a:rPr>
              <a:t>CHANGE OF LOGIC</a:t>
            </a:r>
            <a:endParaRPr lang="en-US" sz="850" dirty="0"/>
          </a:p>
        </p:txBody>
      </p:sp>
      <p:sp>
        <p:nvSpPr>
          <p:cNvPr id="28" name="Text 26"/>
          <p:cNvSpPr/>
          <p:nvPr/>
        </p:nvSpPr>
        <p:spPr>
          <a:xfrm>
            <a:off x="1234440" y="4297680"/>
            <a:ext cx="4251960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650" b="1" dirty="0">
                <a:solidFill>
                  <a:srgbClr val="0B1F3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Before: benefits + inactivity</a:t>
            </a:r>
            <a:endParaRPr lang="en-US" sz="1650" dirty="0"/>
          </a:p>
        </p:txBody>
      </p:sp>
      <p:sp>
        <p:nvSpPr>
          <p:cNvPr id="29" name="Text 27"/>
          <p:cNvSpPr/>
          <p:nvPr/>
        </p:nvSpPr>
        <p:spPr>
          <a:xfrm>
            <a:off x="1234440" y="4846320"/>
            <a:ext cx="4251960" cy="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67727E"/>
                </a:solidFill>
              </a:rPr>
              <a:t>Public support provides protection, but does not always preserve purpose, participation or dignity.</a:t>
            </a:r>
            <a:endParaRPr lang="en-US" sz="1150" dirty="0"/>
          </a:p>
        </p:txBody>
      </p:sp>
      <p:sp>
        <p:nvSpPr>
          <p:cNvPr id="30" name="Shape 28"/>
          <p:cNvSpPr/>
          <p:nvPr/>
        </p:nvSpPr>
        <p:spPr>
          <a:xfrm>
            <a:off x="6537960" y="3794760"/>
            <a:ext cx="4754880" cy="1234440"/>
          </a:xfrm>
          <a:prstGeom prst="roundRect">
            <a:avLst>
              <a:gd name="adj" fmla="val 5926"/>
            </a:avLst>
          </a:prstGeom>
          <a:solidFill>
            <a:srgbClr val="FFFFFF"/>
          </a:solidFill>
          <a:ln w="10160">
            <a:solidFill>
              <a:srgbClr val="DDD4C1"/>
            </a:solidFill>
            <a:prstDash val="solid"/>
          </a:ln>
          <a:effectLst>
            <a:outerShdw sx="100000" sy="100000" kx="0" ky="0" algn="bl" rotWithShape="0" blurRad="19050" dist="50800" dir="2700000">
              <a:srgbClr val="000000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31" name="Shape 29"/>
          <p:cNvSpPr/>
          <p:nvPr/>
        </p:nvSpPr>
        <p:spPr>
          <a:xfrm>
            <a:off x="6702552" y="3995928"/>
            <a:ext cx="73152" cy="832104"/>
          </a:xfrm>
          <a:prstGeom prst="rect">
            <a:avLst/>
          </a:prstGeom>
          <a:solidFill>
            <a:srgbClr val="356B58"/>
          </a:solidFill>
          <a:ln w="12700">
            <a:solidFill>
              <a:srgbClr val="356B58"/>
            </a:solidFill>
            <a:prstDash val="solid"/>
          </a:ln>
        </p:spPr>
        <p:txBody>
          <a:bodyPr/>
          <a:p/>
        </p:txBody>
      </p:sp>
      <p:sp>
        <p:nvSpPr>
          <p:cNvPr id="32" name="Text 30"/>
          <p:cNvSpPr/>
          <p:nvPr/>
        </p:nvSpPr>
        <p:spPr>
          <a:xfrm>
            <a:off x="6858000" y="3995928"/>
            <a:ext cx="42519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356B58"/>
                </a:solidFill>
              </a:rPr>
              <a:t>ERS MODEL</a:t>
            </a:r>
            <a:endParaRPr lang="en-US" sz="850" dirty="0"/>
          </a:p>
        </p:txBody>
      </p:sp>
      <p:sp>
        <p:nvSpPr>
          <p:cNvPr id="33" name="Text 31"/>
          <p:cNvSpPr/>
          <p:nvPr/>
        </p:nvSpPr>
        <p:spPr>
          <a:xfrm>
            <a:off x="6858000" y="4297680"/>
            <a:ext cx="4251960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650" b="1" dirty="0">
                <a:solidFill>
                  <a:srgbClr val="0B1F3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After: salary + activity</a:t>
            </a:r>
            <a:endParaRPr lang="en-US" sz="1650" dirty="0"/>
          </a:p>
        </p:txBody>
      </p:sp>
      <p:sp>
        <p:nvSpPr>
          <p:cNvPr id="34" name="Text 32"/>
          <p:cNvSpPr/>
          <p:nvPr/>
        </p:nvSpPr>
        <p:spPr>
          <a:xfrm>
            <a:off x="6858000" y="4846320"/>
            <a:ext cx="4251960" cy="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67727E"/>
                </a:solidFill>
              </a:rPr>
              <a:t>Protection is directed towards work, training, reskilling and productive participation.</a:t>
            </a:r>
            <a:endParaRPr lang="en-US" sz="1150" dirty="0"/>
          </a:p>
        </p:txBody>
      </p:sp>
      <p:sp>
        <p:nvSpPr>
          <p:cNvPr id="35" name="Text 33"/>
          <p:cNvSpPr/>
          <p:nvPr/>
        </p:nvSpPr>
        <p:spPr>
          <a:xfrm>
            <a:off x="502920" y="6565392"/>
            <a:ext cx="67665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7727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ERS · Social Responsibility Entities</a:t>
            </a:r>
            <a:endParaRPr lang="en-US" sz="750" dirty="0"/>
          </a:p>
        </p:txBody>
      </p:sp>
      <p:sp>
        <p:nvSpPr>
          <p:cNvPr id="36" name="Text 34"/>
          <p:cNvSpPr/>
          <p:nvPr/>
        </p:nvSpPr>
        <p:spPr>
          <a:xfrm>
            <a:off x="11247120" y="6537960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67727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8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5F1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C9A646"/>
          </a:solidFill>
          <a:ln w="12700">
            <a:solidFill>
              <a:srgbClr val="C9A646"/>
            </a:solidFill>
            <a:prstDash val="solid"/>
          </a:ln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502920" y="6446520"/>
            <a:ext cx="11155680" cy="0"/>
          </a:xfrm>
          <a:prstGeom prst="line">
            <a:avLst/>
          </a:prstGeom>
          <a:noFill/>
          <a:ln w="7620">
            <a:solidFill>
              <a:srgbClr val="D8CFBC"/>
            </a:solidFill>
            <a:prstDash val="solid"/>
          </a:ln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566928" y="530352"/>
            <a:ext cx="8046720" cy="45720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0B1F3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What is a Social Responsibility Entity?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585216" y="1051560"/>
            <a:ext cx="6858000" cy="38404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67727E"/>
                </a:solidFill>
              </a:rPr>
              <a:t>A productive organisation that measures its success by the social value it generates.</a:t>
            </a:r>
            <a:endParaRPr lang="en-US" sz="1350" dirty="0"/>
          </a:p>
        </p:txBody>
      </p:sp>
      <p:sp>
        <p:nvSpPr>
          <p:cNvPr id="6" name="Shape 4"/>
          <p:cNvSpPr/>
          <p:nvPr/>
        </p:nvSpPr>
        <p:spPr>
          <a:xfrm>
            <a:off x="731520" y="1691640"/>
            <a:ext cx="3429000" cy="2057400"/>
          </a:xfrm>
          <a:prstGeom prst="roundRect">
            <a:avLst>
              <a:gd name="adj" fmla="val 3556"/>
            </a:avLst>
          </a:prstGeom>
          <a:solidFill>
            <a:srgbClr val="FFFFFF"/>
          </a:solidFill>
          <a:ln w="10160">
            <a:solidFill>
              <a:srgbClr val="DDD4C1"/>
            </a:solidFill>
            <a:prstDash val="solid"/>
          </a:ln>
          <a:effectLst>
            <a:outerShdw sx="100000" sy="100000" kx="0" ky="0" algn="bl" rotWithShape="0" blurRad="19050" dist="50800" dir="2700000">
              <a:srgbClr val="000000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7" name="Shape 5"/>
          <p:cNvSpPr/>
          <p:nvPr/>
        </p:nvSpPr>
        <p:spPr>
          <a:xfrm>
            <a:off x="896112" y="1892808"/>
            <a:ext cx="73152" cy="1655064"/>
          </a:xfrm>
          <a:prstGeom prst="rect">
            <a:avLst/>
          </a:prstGeom>
          <a:solidFill>
            <a:srgbClr val="C9A646"/>
          </a:solidFill>
          <a:ln w="12700">
            <a:solidFill>
              <a:srgbClr val="C9A646"/>
            </a:solidFill>
            <a:prstDash val="solid"/>
          </a:ln>
        </p:spPr>
        <p:txBody>
          <a:bodyPr/>
          <a:p/>
        </p:txBody>
      </p:sp>
      <p:sp>
        <p:nvSpPr>
          <p:cNvPr id="8" name="Text 6"/>
          <p:cNvSpPr/>
          <p:nvPr/>
        </p:nvSpPr>
        <p:spPr>
          <a:xfrm>
            <a:off x="1051560" y="1892808"/>
            <a:ext cx="29260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C9A646"/>
                </a:solidFill>
              </a:rPr>
              <a:t>OBJECTIVE</a:t>
            </a:r>
            <a:endParaRPr lang="en-US" sz="850" dirty="0"/>
          </a:p>
        </p:txBody>
      </p:sp>
      <p:sp>
        <p:nvSpPr>
          <p:cNvPr id="9" name="Text 7"/>
          <p:cNvSpPr/>
          <p:nvPr/>
        </p:nvSpPr>
        <p:spPr>
          <a:xfrm>
            <a:off x="1051560" y="2194560"/>
            <a:ext cx="2926080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650" b="1" dirty="0">
                <a:solidFill>
                  <a:srgbClr val="0B1F3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Social return</a:t>
            </a:r>
            <a:endParaRPr lang="en-US" sz="1650" dirty="0"/>
          </a:p>
        </p:txBody>
      </p:sp>
      <p:sp>
        <p:nvSpPr>
          <p:cNvPr id="10" name="Text 8"/>
          <p:cNvSpPr/>
          <p:nvPr/>
        </p:nvSpPr>
        <p:spPr>
          <a:xfrm>
            <a:off x="1051560" y="2743200"/>
            <a:ext cx="2926080" cy="8229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67727E"/>
                </a:solidFill>
              </a:rPr>
              <a:t>People return to work, acquire skills, regain autonomy and participate in useful activity.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4416552" y="1691640"/>
            <a:ext cx="3429000" cy="2057400"/>
          </a:xfrm>
          <a:prstGeom prst="roundRect">
            <a:avLst>
              <a:gd name="adj" fmla="val 3556"/>
            </a:avLst>
          </a:prstGeom>
          <a:solidFill>
            <a:srgbClr val="FFFFFF"/>
          </a:solidFill>
          <a:ln w="10160">
            <a:solidFill>
              <a:srgbClr val="DDD4C1"/>
            </a:solidFill>
            <a:prstDash val="solid"/>
          </a:ln>
          <a:effectLst>
            <a:outerShdw sx="100000" sy="100000" kx="0" ky="0" algn="bl" rotWithShape="0" blurRad="19050" dist="50800" dir="2700000">
              <a:srgbClr val="000000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4581144" y="1892808"/>
            <a:ext cx="73152" cy="1655064"/>
          </a:xfrm>
          <a:prstGeom prst="rect">
            <a:avLst/>
          </a:prstGeom>
          <a:solidFill>
            <a:srgbClr val="1E5A82"/>
          </a:solidFill>
          <a:ln w="12700">
            <a:solidFill>
              <a:srgbClr val="1E5A82"/>
            </a:solidFill>
            <a:prstDash val="solid"/>
          </a:ln>
        </p:spPr>
        <p:txBody>
          <a:bodyPr/>
          <a:p/>
        </p:txBody>
      </p:sp>
      <p:sp>
        <p:nvSpPr>
          <p:cNvPr id="13" name="Text 11"/>
          <p:cNvSpPr/>
          <p:nvPr/>
        </p:nvSpPr>
        <p:spPr>
          <a:xfrm>
            <a:off x="4736592" y="1892808"/>
            <a:ext cx="29260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1E5A82"/>
                </a:solidFill>
              </a:rPr>
              <a:t>METHOD</a:t>
            </a:r>
            <a:endParaRPr lang="en-US" sz="850" dirty="0"/>
          </a:p>
        </p:txBody>
      </p:sp>
      <p:sp>
        <p:nvSpPr>
          <p:cNvPr id="14" name="Text 12"/>
          <p:cNvSpPr/>
          <p:nvPr/>
        </p:nvSpPr>
        <p:spPr>
          <a:xfrm>
            <a:off x="4736592" y="2194560"/>
            <a:ext cx="2926080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650" b="1" dirty="0">
                <a:solidFill>
                  <a:srgbClr val="0B1F3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Real production</a:t>
            </a:r>
            <a:endParaRPr lang="en-US" sz="1650" dirty="0"/>
          </a:p>
        </p:txBody>
      </p:sp>
      <p:sp>
        <p:nvSpPr>
          <p:cNvPr id="15" name="Text 13"/>
          <p:cNvSpPr/>
          <p:nvPr/>
        </p:nvSpPr>
        <p:spPr>
          <a:xfrm>
            <a:off x="4736592" y="2743200"/>
            <a:ext cx="2926080" cy="8229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67727E"/>
                </a:solidFill>
              </a:rPr>
              <a:t>An ERS produces necessary goods or services, not artificial activities created merely to occupy people.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8092440" y="1691640"/>
            <a:ext cx="3429000" cy="2057400"/>
          </a:xfrm>
          <a:prstGeom prst="roundRect">
            <a:avLst>
              <a:gd name="adj" fmla="val 3556"/>
            </a:avLst>
          </a:prstGeom>
          <a:solidFill>
            <a:srgbClr val="FFFFFF"/>
          </a:solidFill>
          <a:ln w="10160">
            <a:solidFill>
              <a:srgbClr val="DDD4C1"/>
            </a:solidFill>
            <a:prstDash val="solid"/>
          </a:ln>
          <a:effectLst>
            <a:outerShdw sx="100000" sy="100000" kx="0" ky="0" algn="bl" rotWithShape="0" blurRad="19050" dist="50800" dir="2700000">
              <a:srgbClr val="000000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17" name="Shape 15"/>
          <p:cNvSpPr/>
          <p:nvPr/>
        </p:nvSpPr>
        <p:spPr>
          <a:xfrm>
            <a:off x="8257032" y="1892808"/>
            <a:ext cx="73152" cy="1655064"/>
          </a:xfrm>
          <a:prstGeom prst="rect">
            <a:avLst/>
          </a:prstGeom>
          <a:solidFill>
            <a:srgbClr val="356B58"/>
          </a:solidFill>
          <a:ln w="12700">
            <a:solidFill>
              <a:srgbClr val="356B58"/>
            </a:solidFill>
            <a:prstDash val="solid"/>
          </a:ln>
        </p:spPr>
        <p:txBody>
          <a:bodyPr/>
          <a:p/>
        </p:txBody>
      </p:sp>
      <p:sp>
        <p:nvSpPr>
          <p:cNvPr id="18" name="Text 16"/>
          <p:cNvSpPr/>
          <p:nvPr/>
        </p:nvSpPr>
        <p:spPr>
          <a:xfrm>
            <a:off x="8412480" y="1892808"/>
            <a:ext cx="29260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356B58"/>
                </a:solidFill>
              </a:rPr>
              <a:t>OUTCOME</a:t>
            </a:r>
            <a:endParaRPr lang="en-US" sz="850" dirty="0"/>
          </a:p>
        </p:txBody>
      </p:sp>
      <p:sp>
        <p:nvSpPr>
          <p:cNvPr id="19" name="Text 17"/>
          <p:cNvSpPr/>
          <p:nvPr/>
        </p:nvSpPr>
        <p:spPr>
          <a:xfrm>
            <a:off x="8412480" y="2194560"/>
            <a:ext cx="2926080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650" b="1" dirty="0">
                <a:solidFill>
                  <a:srgbClr val="0B1F3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Employment transition</a:t>
            </a:r>
            <a:endParaRPr lang="en-US" sz="1650" dirty="0"/>
          </a:p>
        </p:txBody>
      </p:sp>
      <p:sp>
        <p:nvSpPr>
          <p:cNvPr id="20" name="Text 18"/>
          <p:cNvSpPr/>
          <p:nvPr/>
        </p:nvSpPr>
        <p:spPr>
          <a:xfrm>
            <a:off x="8412480" y="2743200"/>
            <a:ext cx="2926080" cy="8229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67727E"/>
                </a:solidFill>
              </a:rPr>
              <a:t>An ERS acts as a bridge to new opportunities, including private-sector employment whenever possible.</a:t>
            </a:r>
            <a:endParaRPr lang="en-US" sz="1150" dirty="0"/>
          </a:p>
        </p:txBody>
      </p:sp>
      <p:sp>
        <p:nvSpPr>
          <p:cNvPr id="21" name="Text 19"/>
          <p:cNvSpPr/>
          <p:nvPr/>
        </p:nvSpPr>
        <p:spPr>
          <a:xfrm>
            <a:off x="914400" y="4617720"/>
            <a:ext cx="3200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C9A646"/>
                </a:solidFill>
              </a:rPr>
              <a:t>Key evaluation question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914400" y="4937760"/>
            <a:ext cx="98755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0B1F3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How much social value was produced with the resources used?</a:t>
            </a:r>
            <a:endParaRPr lang="en-US" sz="2800" dirty="0"/>
          </a:p>
        </p:txBody>
      </p:sp>
      <p:sp>
        <p:nvSpPr>
          <p:cNvPr id="23" name="Text 21"/>
          <p:cNvSpPr/>
          <p:nvPr/>
        </p:nvSpPr>
        <p:spPr>
          <a:xfrm>
            <a:off x="502920" y="6565392"/>
            <a:ext cx="67665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7727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ERS · Social Responsibility Entities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11247120" y="6537960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67727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8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B1F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C9A646"/>
          </a:solidFill>
          <a:ln w="12700">
            <a:solidFill>
              <a:srgbClr val="C9A646"/>
            </a:solidFill>
            <a:prstDash val="solid"/>
          </a:ln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502920" y="6446520"/>
            <a:ext cx="11155680" cy="0"/>
          </a:xfrm>
          <a:prstGeom prst="line">
            <a:avLst/>
          </a:prstGeom>
          <a:noFill/>
          <a:ln w="7620">
            <a:solidFill>
              <a:srgbClr val="273E56"/>
            </a:solidFill>
            <a:prstDash val="solid"/>
          </a:ln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566928" y="530352"/>
            <a:ext cx="8046720" cy="45720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The dual return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585216" y="1051560"/>
            <a:ext cx="6858000" cy="38404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C7D0D9"/>
                </a:solidFill>
              </a:rPr>
              <a:t>ERS does not replace economic sustainability: it directs it towards a social purpose.</a:t>
            </a:r>
            <a:endParaRPr lang="en-US" sz="1350" dirty="0"/>
          </a:p>
        </p:txBody>
      </p:sp>
      <p:sp>
        <p:nvSpPr>
          <p:cNvPr id="6" name="Shape 4"/>
          <p:cNvSpPr/>
          <p:nvPr/>
        </p:nvSpPr>
        <p:spPr>
          <a:xfrm>
            <a:off x="914400" y="1828800"/>
            <a:ext cx="4846320" cy="2148840"/>
          </a:xfrm>
          <a:prstGeom prst="roundRect">
            <a:avLst>
              <a:gd name="adj" fmla="val 3404"/>
            </a:avLst>
          </a:prstGeom>
          <a:solidFill>
            <a:srgbClr val="102B45"/>
          </a:solidFill>
          <a:ln w="10160">
            <a:solidFill>
              <a:srgbClr val="2C4660"/>
            </a:solidFill>
            <a:prstDash val="solid"/>
          </a:ln>
          <a:effectLst>
            <a:outerShdw sx="100000" sy="100000" kx="0" ky="0" algn="bl" rotWithShape="0" blurRad="19050" dist="50800" dir="2700000">
              <a:srgbClr val="000000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7" name="Shape 5"/>
          <p:cNvSpPr/>
          <p:nvPr/>
        </p:nvSpPr>
        <p:spPr>
          <a:xfrm>
            <a:off x="1078992" y="2029968"/>
            <a:ext cx="73152" cy="1746504"/>
          </a:xfrm>
          <a:prstGeom prst="rect">
            <a:avLst/>
          </a:prstGeom>
          <a:solidFill>
            <a:srgbClr val="1E5A82"/>
          </a:solidFill>
          <a:ln w="12700">
            <a:solidFill>
              <a:srgbClr val="1E5A82"/>
            </a:solidFill>
            <a:prstDash val="solid"/>
          </a:ln>
        </p:spPr>
        <p:txBody>
          <a:bodyPr/>
          <a:p/>
        </p:txBody>
      </p:sp>
      <p:sp>
        <p:nvSpPr>
          <p:cNvPr id="8" name="Text 6"/>
          <p:cNvSpPr/>
          <p:nvPr/>
        </p:nvSpPr>
        <p:spPr>
          <a:xfrm>
            <a:off x="1234440" y="2029968"/>
            <a:ext cx="4343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1E5A82"/>
                </a:solidFill>
              </a:rPr>
              <a:t>PRODUCTIVE RETURN</a:t>
            </a:r>
            <a:endParaRPr lang="en-US" sz="850" dirty="0"/>
          </a:p>
        </p:txBody>
      </p:sp>
      <p:sp>
        <p:nvSpPr>
          <p:cNvPr id="9" name="Text 7"/>
          <p:cNvSpPr/>
          <p:nvPr/>
        </p:nvSpPr>
        <p:spPr>
          <a:xfrm>
            <a:off x="1234440" y="2331720"/>
            <a:ext cx="4343400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65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Delivers goods or services</a:t>
            </a:r>
            <a:endParaRPr lang="en-US" sz="1650" dirty="0"/>
          </a:p>
        </p:txBody>
      </p:sp>
      <p:sp>
        <p:nvSpPr>
          <p:cNvPr id="10" name="Text 8"/>
          <p:cNvSpPr/>
          <p:nvPr/>
        </p:nvSpPr>
        <p:spPr>
          <a:xfrm>
            <a:off x="1234440" y="2880360"/>
            <a:ext cx="4343400" cy="9144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C7D0D9"/>
                </a:solidFill>
              </a:rPr>
              <a:t>Responds to real needs of the State or other actors, with quality, continuity, price and compliance.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6428232" y="1828800"/>
            <a:ext cx="4846320" cy="2148840"/>
          </a:xfrm>
          <a:prstGeom prst="roundRect">
            <a:avLst>
              <a:gd name="adj" fmla="val 3404"/>
            </a:avLst>
          </a:prstGeom>
          <a:solidFill>
            <a:srgbClr val="102B45"/>
          </a:solidFill>
          <a:ln w="10160">
            <a:solidFill>
              <a:srgbClr val="2C4660"/>
            </a:solidFill>
            <a:prstDash val="solid"/>
          </a:ln>
          <a:effectLst>
            <a:outerShdw sx="100000" sy="100000" kx="0" ky="0" algn="bl" rotWithShape="0" blurRad="19050" dist="50800" dir="2700000">
              <a:srgbClr val="000000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6592824" y="2029968"/>
            <a:ext cx="73152" cy="1746504"/>
          </a:xfrm>
          <a:prstGeom prst="rect">
            <a:avLst/>
          </a:prstGeom>
          <a:solidFill>
            <a:srgbClr val="C9A646"/>
          </a:solidFill>
          <a:ln w="12700">
            <a:solidFill>
              <a:srgbClr val="C9A646"/>
            </a:solidFill>
            <a:prstDash val="solid"/>
          </a:ln>
        </p:spPr>
        <p:txBody>
          <a:bodyPr/>
          <a:p/>
        </p:txBody>
      </p:sp>
      <p:sp>
        <p:nvSpPr>
          <p:cNvPr id="13" name="Text 11"/>
          <p:cNvSpPr/>
          <p:nvPr/>
        </p:nvSpPr>
        <p:spPr>
          <a:xfrm>
            <a:off x="6748272" y="2029968"/>
            <a:ext cx="4343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C9A646"/>
                </a:solidFill>
              </a:rPr>
              <a:t>SOCIAL RETURN</a:t>
            </a:r>
            <a:endParaRPr lang="en-US" sz="850" dirty="0"/>
          </a:p>
        </p:txBody>
      </p:sp>
      <p:sp>
        <p:nvSpPr>
          <p:cNvPr id="14" name="Text 12"/>
          <p:cNvSpPr/>
          <p:nvPr/>
        </p:nvSpPr>
        <p:spPr>
          <a:xfrm>
            <a:off x="6748272" y="2331720"/>
            <a:ext cx="4343400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65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Produces integration</a:t>
            </a:r>
            <a:endParaRPr lang="en-US" sz="1650" dirty="0"/>
          </a:p>
        </p:txBody>
      </p:sp>
      <p:sp>
        <p:nvSpPr>
          <p:cNvPr id="15" name="Text 13"/>
          <p:cNvSpPr/>
          <p:nvPr/>
        </p:nvSpPr>
        <p:spPr>
          <a:xfrm>
            <a:off x="6748272" y="2880360"/>
            <a:ext cx="4343400" cy="9144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C7D0D9"/>
                </a:solidFill>
              </a:rPr>
              <a:t>Generates employment, income, training, experience, autonomy, employment transition and social cohesion.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1188720" y="4800600"/>
            <a:ext cx="9692640" cy="475488"/>
          </a:xfrm>
          <a:prstGeom prst="rect">
            <a:avLst/>
          </a:prstGeom>
          <a:noFill/>
          <a:ln/>
        </p:spPr>
        <p:txBody>
          <a:bodyPr wrap="square" lIns="889" tIns="889" rIns="889" bIns="889" rtlCol="0" anchor="t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Economic sustainability is a condition; the higher purpose is to preserve social peace.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502920" y="6565392"/>
            <a:ext cx="67665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C7D0D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ERS · Social Responsibility Entities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11247120" y="6537960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C7D0D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8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5F1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C9A646"/>
          </a:solidFill>
          <a:ln w="12700">
            <a:solidFill>
              <a:srgbClr val="C9A646"/>
            </a:solidFill>
            <a:prstDash val="solid"/>
          </a:ln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502920" y="6446520"/>
            <a:ext cx="11155680" cy="0"/>
          </a:xfrm>
          <a:prstGeom prst="line">
            <a:avLst/>
          </a:prstGeom>
          <a:noFill/>
          <a:ln w="7620">
            <a:solidFill>
              <a:srgbClr val="D8CFBC"/>
            </a:solidFill>
            <a:prstDash val="solid"/>
          </a:ln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566928" y="530352"/>
            <a:ext cx="8046720" cy="45720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0B1F3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Do not create artificial demand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585216" y="1051560"/>
            <a:ext cx="6858000" cy="38404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67727E"/>
                </a:solidFill>
              </a:rPr>
              <a:t>ERS must meet real needs that already exist.</a:t>
            </a:r>
            <a:endParaRPr lang="en-US" sz="1350" dirty="0"/>
          </a:p>
        </p:txBody>
      </p:sp>
      <p:sp>
        <p:nvSpPr>
          <p:cNvPr id="6" name="Shape 4"/>
          <p:cNvSpPr/>
          <p:nvPr/>
        </p:nvSpPr>
        <p:spPr>
          <a:xfrm>
            <a:off x="685800" y="1874520"/>
            <a:ext cx="2514600" cy="96012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>
            <a:solidFill>
              <a:srgbClr val="D5CDBA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795528" y="2020824"/>
            <a:ext cx="411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C9A646"/>
                </a:solidFill>
              </a:rPr>
              <a:t>A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1216152" y="1993392"/>
            <a:ext cx="1828800" cy="29260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0B1F33"/>
                </a:solidFill>
              </a:rPr>
              <a:t>Existing public spending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1216152" y="2350008"/>
            <a:ext cx="1828800" cy="32004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67727E"/>
                </a:solidFill>
              </a:rPr>
              <a:t>The State already purchases goods and services</a:t>
            </a:r>
            <a:endParaRPr lang="en-US" sz="950" dirty="0"/>
          </a:p>
        </p:txBody>
      </p:sp>
      <p:sp>
        <p:nvSpPr>
          <p:cNvPr id="10" name="Shape 8"/>
          <p:cNvSpPr/>
          <p:nvPr/>
        </p:nvSpPr>
        <p:spPr>
          <a:xfrm>
            <a:off x="3255264" y="2350008"/>
            <a:ext cx="201168" cy="0"/>
          </a:xfrm>
          <a:prstGeom prst="line">
            <a:avLst/>
          </a:prstGeom>
          <a:noFill/>
          <a:ln w="25400">
            <a:solidFill>
              <a:srgbClr val="C9A646"/>
            </a:solidFill>
            <a:prstDash val="solid"/>
            <a:headEnd type="none"/>
            <a:tailEnd type="triangle"/>
          </a:ln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3520440" y="1874520"/>
            <a:ext cx="2514600" cy="96012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>
            <a:solidFill>
              <a:srgbClr val="D5CDBA"/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/>
          <p:nvPr/>
        </p:nvSpPr>
        <p:spPr>
          <a:xfrm>
            <a:off x="3630168" y="2020824"/>
            <a:ext cx="411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C9A646"/>
                </a:solidFill>
              </a:rPr>
              <a:t>B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4050792" y="1993392"/>
            <a:ext cx="1828800" cy="29260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0B1F33"/>
                </a:solidFill>
              </a:rPr>
              <a:t>ERS as supplier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4050792" y="2350008"/>
            <a:ext cx="1828800" cy="32004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67727E"/>
                </a:solidFill>
              </a:rPr>
              <a:t>Competes if it meets the requirements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6089904" y="2350008"/>
            <a:ext cx="201168" cy="0"/>
          </a:xfrm>
          <a:prstGeom prst="line">
            <a:avLst/>
          </a:prstGeom>
          <a:noFill/>
          <a:ln w="25400">
            <a:solidFill>
              <a:srgbClr val="C9A646"/>
            </a:solidFill>
            <a:prstDash val="solid"/>
            <a:headEnd type="none"/>
            <a:tailEnd type="triangle"/>
          </a:ln>
        </p:spPr>
        <p:txBody>
          <a:bodyPr/>
          <a:p/>
        </p:txBody>
      </p:sp>
      <p:sp>
        <p:nvSpPr>
          <p:cNvPr id="16" name="Shape 14"/>
          <p:cNvSpPr/>
          <p:nvPr/>
        </p:nvSpPr>
        <p:spPr>
          <a:xfrm>
            <a:off x="6355080" y="1874520"/>
            <a:ext cx="2514600" cy="96012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>
            <a:solidFill>
              <a:srgbClr val="D5CDBA"/>
            </a:solidFill>
            <a:prstDash val="solid"/>
          </a:ln>
        </p:spPr>
        <p:txBody>
          <a:bodyPr/>
          <a:p/>
        </p:txBody>
      </p:sp>
      <p:sp>
        <p:nvSpPr>
          <p:cNvPr id="17" name="Text 15"/>
          <p:cNvSpPr/>
          <p:nvPr/>
        </p:nvSpPr>
        <p:spPr>
          <a:xfrm>
            <a:off x="6464808" y="2020824"/>
            <a:ext cx="411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C9A646"/>
                </a:solidFill>
              </a:rPr>
              <a:t>C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6885432" y="1993392"/>
            <a:ext cx="1828800" cy="29260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0B1F33"/>
                </a:solidFill>
              </a:rPr>
              <a:t>Good or service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885432" y="2350008"/>
            <a:ext cx="1828800" cy="32004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67727E"/>
                </a:solidFill>
              </a:rPr>
              <a:t>Produces necessary value</a:t>
            </a:r>
            <a:endParaRPr lang="en-US" sz="950" dirty="0"/>
          </a:p>
        </p:txBody>
      </p:sp>
      <p:sp>
        <p:nvSpPr>
          <p:cNvPr id="20" name="Shape 18"/>
          <p:cNvSpPr/>
          <p:nvPr/>
        </p:nvSpPr>
        <p:spPr>
          <a:xfrm>
            <a:off x="8924544" y="2350008"/>
            <a:ext cx="201168" cy="0"/>
          </a:xfrm>
          <a:prstGeom prst="line">
            <a:avLst/>
          </a:prstGeom>
          <a:noFill/>
          <a:ln w="25400">
            <a:solidFill>
              <a:srgbClr val="C9A646"/>
            </a:solidFill>
            <a:prstDash val="solid"/>
            <a:headEnd type="none"/>
            <a:tailEnd type="triangle"/>
          </a:ln>
        </p:spPr>
        <p:txBody>
          <a:bodyPr/>
          <a:p/>
        </p:txBody>
      </p:sp>
      <p:sp>
        <p:nvSpPr>
          <p:cNvPr id="21" name="Shape 19"/>
          <p:cNvSpPr/>
          <p:nvPr/>
        </p:nvSpPr>
        <p:spPr>
          <a:xfrm>
            <a:off x="9189720" y="1874520"/>
            <a:ext cx="2514600" cy="96012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>
            <a:solidFill>
              <a:srgbClr val="D5CDBA"/>
            </a:solidFill>
            <a:prstDash val="solid"/>
          </a:ln>
        </p:spPr>
        <p:txBody>
          <a:bodyPr/>
          <a:p/>
        </p:txBody>
      </p:sp>
      <p:sp>
        <p:nvSpPr>
          <p:cNvPr id="22" name="Text 20"/>
          <p:cNvSpPr/>
          <p:nvPr/>
        </p:nvSpPr>
        <p:spPr>
          <a:xfrm>
            <a:off x="9299448" y="2020824"/>
            <a:ext cx="411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C9A646"/>
                </a:solidFill>
              </a:rPr>
              <a:t>D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9720072" y="1993392"/>
            <a:ext cx="1828800" cy="29260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0B1F33"/>
                </a:solidFill>
              </a:rPr>
              <a:t>Social value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9720072" y="2350008"/>
            <a:ext cx="1828800" cy="32004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67727E"/>
                </a:solidFill>
              </a:rPr>
              <a:t>Work + training + transition</a:t>
            </a:r>
            <a:endParaRPr lang="en-US" sz="950" dirty="0"/>
          </a:p>
        </p:txBody>
      </p:sp>
      <p:sp>
        <p:nvSpPr>
          <p:cNvPr id="25" name="Shape 23"/>
          <p:cNvSpPr/>
          <p:nvPr/>
        </p:nvSpPr>
        <p:spPr>
          <a:xfrm>
            <a:off x="1097280" y="4114800"/>
            <a:ext cx="9966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0160">
            <a:solidFill>
              <a:srgbClr val="DDD4C1"/>
            </a:solidFill>
            <a:prstDash val="solid"/>
          </a:ln>
          <a:effectLst>
            <a:outerShdw sx="100000" sy="100000" kx="0" ky="0" algn="bl" rotWithShape="0" blurRad="19050" dist="50800" dir="2700000">
              <a:srgbClr val="000000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26" name="Shape 24"/>
          <p:cNvSpPr/>
          <p:nvPr/>
        </p:nvSpPr>
        <p:spPr>
          <a:xfrm>
            <a:off x="1261872" y="4315968"/>
            <a:ext cx="73152" cy="713232"/>
          </a:xfrm>
          <a:prstGeom prst="rect">
            <a:avLst/>
          </a:prstGeom>
          <a:solidFill>
            <a:srgbClr val="C9A646"/>
          </a:solidFill>
          <a:ln w="12700">
            <a:solidFill>
              <a:srgbClr val="C9A646"/>
            </a:solidFill>
            <a:prstDash val="solid"/>
          </a:ln>
        </p:spPr>
        <p:txBody>
          <a:bodyPr/>
          <a:p/>
        </p:txBody>
      </p:sp>
      <p:sp>
        <p:nvSpPr>
          <p:cNvPr id="27" name="Text 25"/>
          <p:cNvSpPr/>
          <p:nvPr/>
        </p:nvSpPr>
        <p:spPr>
          <a:xfrm>
            <a:off x="1417320" y="4315968"/>
            <a:ext cx="9464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C9A646"/>
                </a:solidFill>
              </a:rPr>
              <a:t>PRINCIPLE</a:t>
            </a:r>
            <a:endParaRPr lang="en-US" sz="850" dirty="0"/>
          </a:p>
        </p:txBody>
      </p:sp>
      <p:sp>
        <p:nvSpPr>
          <p:cNvPr id="28" name="Text 26"/>
          <p:cNvSpPr/>
          <p:nvPr/>
        </p:nvSpPr>
        <p:spPr>
          <a:xfrm>
            <a:off x="1417320" y="4617720"/>
            <a:ext cx="9464040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650" b="1" dirty="0">
                <a:solidFill>
                  <a:srgbClr val="0B1F3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Demand is not invented</a:t>
            </a:r>
            <a:endParaRPr lang="en-US" sz="1650" dirty="0"/>
          </a:p>
        </p:txBody>
      </p:sp>
      <p:sp>
        <p:nvSpPr>
          <p:cNvPr id="29" name="Text 27"/>
          <p:cNvSpPr/>
          <p:nvPr/>
        </p:nvSpPr>
        <p:spPr>
          <a:xfrm>
            <a:off x="1417320" y="5166360"/>
            <a:ext cx="9464040" cy="-1188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67727E"/>
                </a:solidFill>
              </a:rPr>
              <a:t>When an ERS can meet a real need to appropriate standards, it can turn existing expenditure into production and social return.</a:t>
            </a:r>
            <a:endParaRPr lang="en-US" sz="1150" dirty="0"/>
          </a:p>
        </p:txBody>
      </p:sp>
      <p:sp>
        <p:nvSpPr>
          <p:cNvPr id="30" name="Text 28"/>
          <p:cNvSpPr/>
          <p:nvPr/>
        </p:nvSpPr>
        <p:spPr>
          <a:xfrm>
            <a:off x="502920" y="6565392"/>
            <a:ext cx="67665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7727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ERS · Social Responsibility Entities</a:t>
            </a:r>
            <a:endParaRPr lang="en-US" sz="750" dirty="0"/>
          </a:p>
        </p:txBody>
      </p:sp>
      <p:sp>
        <p:nvSpPr>
          <p:cNvPr id="31" name="Text 29"/>
          <p:cNvSpPr/>
          <p:nvPr/>
        </p:nvSpPr>
        <p:spPr>
          <a:xfrm>
            <a:off x="11247120" y="6537960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67727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</a:t>
            </a:r>
            <a:endParaRPr lang="en-US" sz="8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5F1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C9A646"/>
          </a:solidFill>
          <a:ln w="12700">
            <a:solidFill>
              <a:srgbClr val="C9A646"/>
            </a:solidFill>
            <a:prstDash val="solid"/>
          </a:ln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502920" y="6446520"/>
            <a:ext cx="11155680" cy="0"/>
          </a:xfrm>
          <a:prstGeom prst="line">
            <a:avLst/>
          </a:prstGeom>
          <a:noFill/>
          <a:ln w="7620">
            <a:solidFill>
              <a:srgbClr val="D8CFBC"/>
            </a:solidFill>
            <a:prstDash val="solid"/>
          </a:ln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566928" y="530352"/>
            <a:ext cx="8046720" cy="45720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0B1F3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Relationship with the private sector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585216" y="1051560"/>
            <a:ext cx="6858000" cy="38404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67727E"/>
                </a:solidFill>
              </a:rPr>
              <a:t>ERS does not seek to destroy or replace the private sector.</a:t>
            </a:r>
            <a:endParaRPr lang="en-US" sz="1350" dirty="0"/>
          </a:p>
        </p:txBody>
      </p:sp>
      <p:sp>
        <p:nvSpPr>
          <p:cNvPr id="6" name="Shape 4"/>
          <p:cNvSpPr/>
          <p:nvPr/>
        </p:nvSpPr>
        <p:spPr>
          <a:xfrm>
            <a:off x="777240" y="1691640"/>
            <a:ext cx="3429000" cy="201168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 w="10160">
            <a:solidFill>
              <a:srgbClr val="DDD4C1"/>
            </a:solidFill>
            <a:prstDash val="solid"/>
          </a:ln>
          <a:effectLst>
            <a:outerShdw sx="100000" sy="100000" kx="0" ky="0" algn="bl" rotWithShape="0" blurRad="19050" dist="50800" dir="2700000">
              <a:srgbClr val="000000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7" name="Shape 5"/>
          <p:cNvSpPr/>
          <p:nvPr/>
        </p:nvSpPr>
        <p:spPr>
          <a:xfrm>
            <a:off x="941832" y="1892808"/>
            <a:ext cx="73152" cy="1609344"/>
          </a:xfrm>
          <a:prstGeom prst="rect">
            <a:avLst/>
          </a:prstGeom>
          <a:solidFill>
            <a:srgbClr val="1E5A82"/>
          </a:solidFill>
          <a:ln w="12700">
            <a:solidFill>
              <a:srgbClr val="1E5A82"/>
            </a:solidFill>
            <a:prstDash val="solid"/>
          </a:ln>
        </p:spPr>
        <p:txBody>
          <a:bodyPr/>
          <a:p/>
        </p:txBody>
      </p:sp>
      <p:sp>
        <p:nvSpPr>
          <p:cNvPr id="8" name="Text 6"/>
          <p:cNvSpPr/>
          <p:nvPr/>
        </p:nvSpPr>
        <p:spPr>
          <a:xfrm>
            <a:off x="1097280" y="1892808"/>
            <a:ext cx="29260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1E5A82"/>
                </a:solidFill>
              </a:rPr>
              <a:t>COMPETITION</a:t>
            </a:r>
            <a:endParaRPr lang="en-US" sz="850" dirty="0"/>
          </a:p>
        </p:txBody>
      </p:sp>
      <p:sp>
        <p:nvSpPr>
          <p:cNvPr id="9" name="Text 7"/>
          <p:cNvSpPr/>
          <p:nvPr/>
        </p:nvSpPr>
        <p:spPr>
          <a:xfrm>
            <a:off x="1097280" y="2194560"/>
            <a:ext cx="2926080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650" b="1" dirty="0">
                <a:solidFill>
                  <a:srgbClr val="0B1F3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Transparent conditions</a:t>
            </a:r>
            <a:endParaRPr lang="en-US" sz="1650" dirty="0"/>
          </a:p>
        </p:txBody>
      </p:sp>
      <p:sp>
        <p:nvSpPr>
          <p:cNvPr id="10" name="Text 8"/>
          <p:cNvSpPr/>
          <p:nvPr/>
        </p:nvSpPr>
        <p:spPr>
          <a:xfrm>
            <a:off x="1097280" y="2743200"/>
            <a:ext cx="2926080" cy="7772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67727E"/>
                </a:solidFill>
              </a:rPr>
              <a:t>ERS must demonstrate quality, price, continuity, supply capacity and compliance.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4370832" y="1691640"/>
            <a:ext cx="3429000" cy="201168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 w="10160">
            <a:solidFill>
              <a:srgbClr val="DDD4C1"/>
            </a:solidFill>
            <a:prstDash val="solid"/>
          </a:ln>
          <a:effectLst>
            <a:outerShdw sx="100000" sy="100000" kx="0" ky="0" algn="bl" rotWithShape="0" blurRad="19050" dist="50800" dir="2700000">
              <a:srgbClr val="000000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4535424" y="1892808"/>
            <a:ext cx="73152" cy="1609344"/>
          </a:xfrm>
          <a:prstGeom prst="rect">
            <a:avLst/>
          </a:prstGeom>
          <a:solidFill>
            <a:srgbClr val="C9A646"/>
          </a:solidFill>
          <a:ln w="12700">
            <a:solidFill>
              <a:srgbClr val="C9A646"/>
            </a:solidFill>
            <a:prstDash val="solid"/>
          </a:ln>
        </p:spPr>
        <p:txBody>
          <a:bodyPr/>
          <a:p/>
        </p:txBody>
      </p:sp>
      <p:sp>
        <p:nvSpPr>
          <p:cNvPr id="13" name="Text 11"/>
          <p:cNvSpPr/>
          <p:nvPr/>
        </p:nvSpPr>
        <p:spPr>
          <a:xfrm>
            <a:off x="4690872" y="1892808"/>
            <a:ext cx="29260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C9A646"/>
                </a:solidFill>
              </a:rPr>
              <a:t>COMPLEMENT</a:t>
            </a:r>
            <a:endParaRPr lang="en-US" sz="850" dirty="0"/>
          </a:p>
        </p:txBody>
      </p:sp>
      <p:sp>
        <p:nvSpPr>
          <p:cNvPr id="14" name="Text 12"/>
          <p:cNvSpPr/>
          <p:nvPr/>
        </p:nvSpPr>
        <p:spPr>
          <a:xfrm>
            <a:off x="4690872" y="2194560"/>
            <a:ext cx="2926080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650" b="1" dirty="0">
                <a:solidFill>
                  <a:srgbClr val="0B1F3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Private supplier</a:t>
            </a:r>
            <a:endParaRPr lang="en-US" sz="1650" dirty="0"/>
          </a:p>
        </p:txBody>
      </p:sp>
      <p:sp>
        <p:nvSpPr>
          <p:cNvPr id="15" name="Text 13"/>
          <p:cNvSpPr/>
          <p:nvPr/>
        </p:nvSpPr>
        <p:spPr>
          <a:xfrm>
            <a:off x="4690872" y="2743200"/>
            <a:ext cx="2926080" cy="7772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67727E"/>
                </a:solidFill>
              </a:rPr>
              <a:t>If the ERS cannot meet the need, the State must be able to contract private suppliers.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7973568" y="1691640"/>
            <a:ext cx="3429000" cy="201168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 w="10160">
            <a:solidFill>
              <a:srgbClr val="DDD4C1"/>
            </a:solidFill>
            <a:prstDash val="solid"/>
          </a:ln>
          <a:effectLst>
            <a:outerShdw sx="100000" sy="100000" kx="0" ky="0" algn="bl" rotWithShape="0" blurRad="19050" dist="50800" dir="2700000">
              <a:srgbClr val="000000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17" name="Shape 15"/>
          <p:cNvSpPr/>
          <p:nvPr/>
        </p:nvSpPr>
        <p:spPr>
          <a:xfrm>
            <a:off x="8138160" y="1892808"/>
            <a:ext cx="73152" cy="1609344"/>
          </a:xfrm>
          <a:prstGeom prst="rect">
            <a:avLst/>
          </a:prstGeom>
          <a:solidFill>
            <a:srgbClr val="356B58"/>
          </a:solidFill>
          <a:ln w="12700">
            <a:solidFill>
              <a:srgbClr val="356B58"/>
            </a:solidFill>
            <a:prstDash val="solid"/>
          </a:ln>
        </p:spPr>
        <p:txBody>
          <a:bodyPr/>
          <a:p/>
        </p:txBody>
      </p:sp>
      <p:sp>
        <p:nvSpPr>
          <p:cNvPr id="18" name="Text 16"/>
          <p:cNvSpPr/>
          <p:nvPr/>
        </p:nvSpPr>
        <p:spPr>
          <a:xfrm>
            <a:off x="8293608" y="1892808"/>
            <a:ext cx="29260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356B58"/>
                </a:solidFill>
              </a:rPr>
              <a:t>COLLABORATION</a:t>
            </a:r>
            <a:endParaRPr lang="en-US" sz="850" dirty="0"/>
          </a:p>
        </p:txBody>
      </p:sp>
      <p:sp>
        <p:nvSpPr>
          <p:cNvPr id="19" name="Text 17"/>
          <p:cNvSpPr/>
          <p:nvPr/>
        </p:nvSpPr>
        <p:spPr>
          <a:xfrm>
            <a:off x="8293608" y="2194560"/>
            <a:ext cx="2926080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650" b="1" dirty="0">
                <a:solidFill>
                  <a:srgbClr val="0B1F3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Training and employment</a:t>
            </a:r>
            <a:endParaRPr lang="en-US" sz="1650" dirty="0"/>
          </a:p>
        </p:txBody>
      </p:sp>
      <p:sp>
        <p:nvSpPr>
          <p:cNvPr id="20" name="Text 18"/>
          <p:cNvSpPr/>
          <p:nvPr/>
        </p:nvSpPr>
        <p:spPr>
          <a:xfrm>
            <a:off x="8293608" y="2743200"/>
            <a:ext cx="2926080" cy="7772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67727E"/>
                </a:solidFill>
              </a:rPr>
              <a:t>Companies can participate through work placements, internships, skills assessment and recruitment.</a:t>
            </a:r>
            <a:endParaRPr lang="en-US" sz="1150" dirty="0"/>
          </a:p>
        </p:txBody>
      </p:sp>
      <p:sp>
        <p:nvSpPr>
          <p:cNvPr id="21" name="Text 19"/>
          <p:cNvSpPr/>
          <p:nvPr/>
        </p:nvSpPr>
        <p:spPr>
          <a:xfrm>
            <a:off x="1188720" y="4663440"/>
            <a:ext cx="9326880" cy="438912"/>
          </a:xfrm>
          <a:prstGeom prst="rect">
            <a:avLst/>
          </a:prstGeom>
          <a:noFill/>
          <a:ln/>
        </p:spPr>
        <p:txBody>
          <a:bodyPr wrap="square" lIns="889" tIns="889" rIns="889" bIns="889" rtlCol="0" anchor="t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0B1F33"/>
                </a:solidFill>
              </a:rPr>
              <a:t>The private sector remains part of the solution: as competitor, trainer and employer.</a:t>
            </a:r>
            <a:endParaRPr lang="en-US" sz="2000" dirty="0"/>
          </a:p>
        </p:txBody>
      </p:sp>
      <p:sp>
        <p:nvSpPr>
          <p:cNvPr id="22" name="Text 20"/>
          <p:cNvSpPr/>
          <p:nvPr/>
        </p:nvSpPr>
        <p:spPr>
          <a:xfrm>
            <a:off x="502920" y="6565392"/>
            <a:ext cx="67665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7727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ERS · Social Responsibility Entities</a:t>
            </a:r>
            <a:endParaRPr lang="en-US" sz="750" dirty="0"/>
          </a:p>
        </p:txBody>
      </p:sp>
      <p:sp>
        <p:nvSpPr>
          <p:cNvPr id="23" name="Text 21"/>
          <p:cNvSpPr/>
          <p:nvPr/>
        </p:nvSpPr>
        <p:spPr>
          <a:xfrm>
            <a:off x="11247120" y="6537960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67727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08</a:t>
            </a:r>
            <a:endParaRPr lang="en-US" sz="8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B1F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C9A646"/>
          </a:solidFill>
          <a:ln w="12700">
            <a:solidFill>
              <a:srgbClr val="C9A646"/>
            </a:solidFill>
            <a:prstDash val="solid"/>
          </a:ln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502920" y="6446520"/>
            <a:ext cx="11155680" cy="0"/>
          </a:xfrm>
          <a:prstGeom prst="line">
            <a:avLst/>
          </a:prstGeom>
          <a:noFill/>
          <a:ln w="7620">
            <a:solidFill>
              <a:srgbClr val="273E56"/>
            </a:solidFill>
            <a:prstDash val="solid"/>
          </a:ln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566928" y="530352"/>
            <a:ext cx="8046720" cy="45720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ERS as a bridge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585216" y="1051560"/>
            <a:ext cx="6858000" cy="38404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C7D0D9"/>
                </a:solidFill>
              </a:rPr>
              <a:t>Success is not indefinite retention: it is achieving a new opportunity.</a:t>
            </a:r>
            <a:endParaRPr lang="en-US" sz="1350" dirty="0"/>
          </a:p>
        </p:txBody>
      </p:sp>
      <p:sp>
        <p:nvSpPr>
          <p:cNvPr id="6" name="Shape 4"/>
          <p:cNvSpPr/>
          <p:nvPr/>
        </p:nvSpPr>
        <p:spPr>
          <a:xfrm>
            <a:off x="685800" y="1828800"/>
            <a:ext cx="2514600" cy="960120"/>
          </a:xfrm>
          <a:prstGeom prst="roundRect">
            <a:avLst>
              <a:gd name="adj" fmla="val 7619"/>
            </a:avLst>
          </a:prstGeom>
          <a:solidFill>
            <a:srgbClr val="102B45"/>
          </a:solidFill>
          <a:ln w="12700">
            <a:solidFill>
              <a:srgbClr val="304861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795528" y="1975104"/>
            <a:ext cx="411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C9A646"/>
                </a:solidFill>
              </a:rPr>
              <a:t>1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1216152" y="1947672"/>
            <a:ext cx="1828800" cy="29260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Assess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1216152" y="2304288"/>
            <a:ext cx="1828800" cy="32004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C7D0D9"/>
                </a:solidFill>
              </a:rPr>
              <a:t>Skills and interests</a:t>
            </a:r>
            <a:endParaRPr lang="en-US" sz="950" dirty="0"/>
          </a:p>
        </p:txBody>
      </p:sp>
      <p:sp>
        <p:nvSpPr>
          <p:cNvPr id="10" name="Shape 8"/>
          <p:cNvSpPr/>
          <p:nvPr/>
        </p:nvSpPr>
        <p:spPr>
          <a:xfrm>
            <a:off x="3255264" y="2304288"/>
            <a:ext cx="201168" cy="0"/>
          </a:xfrm>
          <a:prstGeom prst="line">
            <a:avLst/>
          </a:prstGeom>
          <a:noFill/>
          <a:ln w="25400">
            <a:solidFill>
              <a:srgbClr val="C9A646"/>
            </a:solidFill>
            <a:prstDash val="solid"/>
            <a:headEnd type="none"/>
            <a:tailEnd type="triangle"/>
          </a:ln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3520440" y="1828800"/>
            <a:ext cx="2514600" cy="960120"/>
          </a:xfrm>
          <a:prstGeom prst="roundRect">
            <a:avLst>
              <a:gd name="adj" fmla="val 7619"/>
            </a:avLst>
          </a:prstGeom>
          <a:solidFill>
            <a:srgbClr val="102B45"/>
          </a:solidFill>
          <a:ln w="12700">
            <a:solidFill>
              <a:srgbClr val="304861"/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/>
          <p:nvPr/>
        </p:nvSpPr>
        <p:spPr>
          <a:xfrm>
            <a:off x="3630168" y="1975104"/>
            <a:ext cx="411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C9A646"/>
                </a:solidFill>
              </a:rPr>
              <a:t>2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4050792" y="1947672"/>
            <a:ext cx="1828800" cy="29260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Train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4050792" y="2304288"/>
            <a:ext cx="1828800" cy="32004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C7D0D9"/>
                </a:solidFill>
              </a:rPr>
              <a:t>New skills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6089904" y="2304288"/>
            <a:ext cx="201168" cy="0"/>
          </a:xfrm>
          <a:prstGeom prst="line">
            <a:avLst/>
          </a:prstGeom>
          <a:noFill/>
          <a:ln w="25400">
            <a:solidFill>
              <a:srgbClr val="C9A646"/>
            </a:solidFill>
            <a:prstDash val="solid"/>
            <a:headEnd type="none"/>
            <a:tailEnd type="triangle"/>
          </a:ln>
        </p:spPr>
        <p:txBody>
          <a:bodyPr/>
          <a:p/>
        </p:txBody>
      </p:sp>
      <p:sp>
        <p:nvSpPr>
          <p:cNvPr id="16" name="Shape 14"/>
          <p:cNvSpPr/>
          <p:nvPr/>
        </p:nvSpPr>
        <p:spPr>
          <a:xfrm>
            <a:off x="6355080" y="1828800"/>
            <a:ext cx="2514600" cy="960120"/>
          </a:xfrm>
          <a:prstGeom prst="roundRect">
            <a:avLst>
              <a:gd name="adj" fmla="val 7619"/>
            </a:avLst>
          </a:prstGeom>
          <a:solidFill>
            <a:srgbClr val="102B45"/>
          </a:solidFill>
          <a:ln w="12700">
            <a:solidFill>
              <a:srgbClr val="304861"/>
            </a:solidFill>
            <a:prstDash val="solid"/>
          </a:ln>
        </p:spPr>
        <p:txBody>
          <a:bodyPr/>
          <a:p/>
        </p:txBody>
      </p:sp>
      <p:sp>
        <p:nvSpPr>
          <p:cNvPr id="17" name="Text 15"/>
          <p:cNvSpPr/>
          <p:nvPr/>
        </p:nvSpPr>
        <p:spPr>
          <a:xfrm>
            <a:off x="6464808" y="1975104"/>
            <a:ext cx="411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C9A646"/>
                </a:solidFill>
              </a:rPr>
              <a:t>3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6885432" y="1947672"/>
            <a:ext cx="1828800" cy="29260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Practise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885432" y="2304288"/>
            <a:ext cx="1828800" cy="32004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C7D0D9"/>
                </a:solidFill>
              </a:rPr>
              <a:t>Real experience</a:t>
            </a:r>
            <a:endParaRPr lang="en-US" sz="950" dirty="0"/>
          </a:p>
        </p:txBody>
      </p:sp>
      <p:sp>
        <p:nvSpPr>
          <p:cNvPr id="20" name="Shape 18"/>
          <p:cNvSpPr/>
          <p:nvPr/>
        </p:nvSpPr>
        <p:spPr>
          <a:xfrm>
            <a:off x="8924544" y="2304288"/>
            <a:ext cx="201168" cy="0"/>
          </a:xfrm>
          <a:prstGeom prst="line">
            <a:avLst/>
          </a:prstGeom>
          <a:noFill/>
          <a:ln w="25400">
            <a:solidFill>
              <a:srgbClr val="C9A646"/>
            </a:solidFill>
            <a:prstDash val="solid"/>
            <a:headEnd type="none"/>
            <a:tailEnd type="triangle"/>
          </a:ln>
        </p:spPr>
        <p:txBody>
          <a:bodyPr/>
          <a:p/>
        </p:txBody>
      </p:sp>
      <p:sp>
        <p:nvSpPr>
          <p:cNvPr id="21" name="Shape 19"/>
          <p:cNvSpPr/>
          <p:nvPr/>
        </p:nvSpPr>
        <p:spPr>
          <a:xfrm>
            <a:off x="9189720" y="1828800"/>
            <a:ext cx="2514600" cy="960120"/>
          </a:xfrm>
          <a:prstGeom prst="roundRect">
            <a:avLst>
              <a:gd name="adj" fmla="val 7619"/>
            </a:avLst>
          </a:prstGeom>
          <a:solidFill>
            <a:srgbClr val="102B45"/>
          </a:solidFill>
          <a:ln w="12700">
            <a:solidFill>
              <a:srgbClr val="304861"/>
            </a:solidFill>
            <a:prstDash val="solid"/>
          </a:ln>
        </p:spPr>
        <p:txBody>
          <a:bodyPr/>
          <a:p/>
        </p:txBody>
      </p:sp>
      <p:sp>
        <p:nvSpPr>
          <p:cNvPr id="22" name="Text 20"/>
          <p:cNvSpPr/>
          <p:nvPr/>
        </p:nvSpPr>
        <p:spPr>
          <a:xfrm>
            <a:off x="9299448" y="1975104"/>
            <a:ext cx="411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C9A646"/>
                </a:solidFill>
              </a:rPr>
              <a:t>4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9720072" y="1947672"/>
            <a:ext cx="1828800" cy="29260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Connect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9720072" y="2304288"/>
            <a:ext cx="1828800" cy="32004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C7D0D9"/>
                </a:solidFill>
              </a:rPr>
              <a:t>Labour market</a:t>
            </a:r>
            <a:endParaRPr lang="en-US" sz="950" dirty="0"/>
          </a:p>
        </p:txBody>
      </p:sp>
      <p:sp>
        <p:nvSpPr>
          <p:cNvPr id="25" name="Shape 23"/>
          <p:cNvSpPr/>
          <p:nvPr/>
        </p:nvSpPr>
        <p:spPr>
          <a:xfrm>
            <a:off x="960120" y="3977640"/>
            <a:ext cx="10287000" cy="1207008"/>
          </a:xfrm>
          <a:prstGeom prst="roundRect">
            <a:avLst>
              <a:gd name="adj" fmla="val 6061"/>
            </a:avLst>
          </a:prstGeom>
          <a:solidFill>
            <a:srgbClr val="102B45"/>
          </a:solidFill>
          <a:ln w="10160">
            <a:solidFill>
              <a:srgbClr val="2C4660"/>
            </a:solidFill>
            <a:prstDash val="solid"/>
          </a:ln>
          <a:effectLst>
            <a:outerShdw sx="100000" sy="100000" kx="0" ky="0" algn="bl" rotWithShape="0" blurRad="19050" dist="50800" dir="2700000">
              <a:srgbClr val="000000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26" name="Shape 24"/>
          <p:cNvSpPr/>
          <p:nvPr/>
        </p:nvSpPr>
        <p:spPr>
          <a:xfrm>
            <a:off x="1124712" y="4178808"/>
            <a:ext cx="73152" cy="804672"/>
          </a:xfrm>
          <a:prstGeom prst="rect">
            <a:avLst/>
          </a:prstGeom>
          <a:solidFill>
            <a:srgbClr val="C9A646"/>
          </a:solidFill>
          <a:ln w="12700">
            <a:solidFill>
              <a:srgbClr val="C9A646"/>
            </a:solidFill>
            <a:prstDash val="solid"/>
          </a:ln>
        </p:spPr>
        <p:txBody>
          <a:bodyPr/>
          <a:p/>
        </p:txBody>
      </p:sp>
      <p:sp>
        <p:nvSpPr>
          <p:cNvPr id="27" name="Text 25"/>
          <p:cNvSpPr/>
          <p:nvPr/>
        </p:nvSpPr>
        <p:spPr>
          <a:xfrm>
            <a:off x="1280160" y="4178808"/>
            <a:ext cx="97840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C9A646"/>
                </a:solidFill>
              </a:rPr>
              <a:t>TALENT PIPELINE</a:t>
            </a:r>
            <a:endParaRPr lang="en-US" sz="850" dirty="0"/>
          </a:p>
        </p:txBody>
      </p:sp>
      <p:sp>
        <p:nvSpPr>
          <p:cNvPr id="28" name="Text 26"/>
          <p:cNvSpPr/>
          <p:nvPr/>
        </p:nvSpPr>
        <p:spPr>
          <a:xfrm>
            <a:off x="1280160" y="4480560"/>
            <a:ext cx="9784080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65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Displaced people → training → experience → new opportunities</a:t>
            </a:r>
            <a:endParaRPr lang="en-US" sz="1650" dirty="0"/>
          </a:p>
        </p:txBody>
      </p:sp>
      <p:sp>
        <p:nvSpPr>
          <p:cNvPr id="29" name="Text 27"/>
          <p:cNvSpPr/>
          <p:nvPr/>
        </p:nvSpPr>
        <p:spPr>
          <a:xfrm>
            <a:off x="1280160" y="5029200"/>
            <a:ext cx="9784080" cy="-274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C7D0D9"/>
                </a:solidFill>
              </a:rPr>
              <a:t>Previous professional experience is not discarded: it is assessed as a transferable asset for new productive needs.</a:t>
            </a:r>
            <a:endParaRPr lang="en-US" sz="1150" dirty="0"/>
          </a:p>
        </p:txBody>
      </p:sp>
      <p:sp>
        <p:nvSpPr>
          <p:cNvPr id="30" name="Text 28"/>
          <p:cNvSpPr/>
          <p:nvPr/>
        </p:nvSpPr>
        <p:spPr>
          <a:xfrm>
            <a:off x="502920" y="6565392"/>
            <a:ext cx="67665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C7D0D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ERS · Social Responsibility Entities</a:t>
            </a:r>
            <a:endParaRPr lang="en-US" sz="750" dirty="0"/>
          </a:p>
        </p:txBody>
      </p:sp>
      <p:sp>
        <p:nvSpPr>
          <p:cNvPr id="31" name="Text 29"/>
          <p:cNvSpPr/>
          <p:nvPr/>
        </p:nvSpPr>
        <p:spPr>
          <a:xfrm>
            <a:off x="11247120" y="6537960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C7D0D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09</a:t>
            </a:r>
            <a:endParaRPr lang="en-US" sz="8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5F1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C9A646"/>
          </a:solidFill>
          <a:ln w="12700">
            <a:solidFill>
              <a:srgbClr val="C9A646"/>
            </a:solidFill>
            <a:prstDash val="solid"/>
          </a:ln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502920" y="6446520"/>
            <a:ext cx="11155680" cy="0"/>
          </a:xfrm>
          <a:prstGeom prst="line">
            <a:avLst/>
          </a:prstGeom>
          <a:noFill/>
          <a:ln w="7620">
            <a:solidFill>
              <a:srgbClr val="D8CFBC"/>
            </a:solidFill>
            <a:prstDash val="solid"/>
          </a:ln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566928" y="530352"/>
            <a:ext cx="8046720" cy="45720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0B1F3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Funding: redirect resources towards participation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585216" y="1051560"/>
            <a:ext cx="6858000" cy="38404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67727E"/>
                </a:solidFill>
              </a:rPr>
              <a:t>The starting point is not to create spending from scratch, but to transform part of the existing social cost.</a:t>
            </a:r>
            <a:endParaRPr lang="en-US" sz="1350" dirty="0"/>
          </a:p>
        </p:txBody>
      </p:sp>
      <p:sp>
        <p:nvSpPr>
          <p:cNvPr id="6" name="Shape 4"/>
          <p:cNvSpPr/>
          <p:nvPr/>
        </p:nvSpPr>
        <p:spPr>
          <a:xfrm>
            <a:off x="777240" y="1536192"/>
            <a:ext cx="352044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 w="10160">
            <a:solidFill>
              <a:srgbClr val="DDD4C1"/>
            </a:solidFill>
            <a:prstDash val="solid"/>
          </a:ln>
          <a:effectLst>
            <a:outerShdw sx="100000" sy="100000" kx="0" ky="0" algn="bl" rotWithShape="0" blurRad="19050" dist="50800" dir="2700000">
              <a:srgbClr val="000000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7" name="Shape 5"/>
          <p:cNvSpPr/>
          <p:nvPr/>
        </p:nvSpPr>
        <p:spPr>
          <a:xfrm>
            <a:off x="941832" y="1737360"/>
            <a:ext cx="73152" cy="1929384"/>
          </a:xfrm>
          <a:prstGeom prst="rect">
            <a:avLst/>
          </a:prstGeom>
          <a:solidFill>
            <a:srgbClr val="C9A646"/>
          </a:solidFill>
          <a:ln w="12700">
            <a:solidFill>
              <a:srgbClr val="C9A646"/>
            </a:solidFill>
            <a:prstDash val="solid"/>
          </a:ln>
        </p:spPr>
        <p:txBody>
          <a:bodyPr/>
          <a:p/>
        </p:txBody>
      </p:sp>
      <p:sp>
        <p:nvSpPr>
          <p:cNvPr id="8" name="Text 6"/>
          <p:cNvSpPr/>
          <p:nvPr/>
        </p:nvSpPr>
        <p:spPr>
          <a:xfrm>
            <a:off x="1097280" y="1737360"/>
            <a:ext cx="3017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C9A646"/>
                </a:solidFill>
              </a:rPr>
              <a:t>BASE</a:t>
            </a:r>
            <a:endParaRPr lang="en-US" sz="850" dirty="0"/>
          </a:p>
        </p:txBody>
      </p:sp>
      <p:sp>
        <p:nvSpPr>
          <p:cNvPr id="9" name="Text 7"/>
          <p:cNvSpPr/>
          <p:nvPr/>
        </p:nvSpPr>
        <p:spPr>
          <a:xfrm>
            <a:off x="1097280" y="2039112"/>
            <a:ext cx="3017520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650" b="1" dirty="0">
                <a:solidFill>
                  <a:srgbClr val="0B1F3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Unemployment resources</a:t>
            </a:r>
            <a:endParaRPr lang="en-US" sz="1650" dirty="0"/>
          </a:p>
        </p:txBody>
      </p:sp>
      <p:sp>
        <p:nvSpPr>
          <p:cNvPr id="10" name="Text 8"/>
          <p:cNvSpPr/>
          <p:nvPr/>
        </p:nvSpPr>
        <p:spPr>
          <a:xfrm>
            <a:off x="1097280" y="2587752"/>
            <a:ext cx="3017520" cy="10972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67727E"/>
                </a:solidFill>
              </a:rPr>
              <a:t>Examine whether part of the funds allocated to unemployment can finance work, training and transition.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4334256" y="1536192"/>
            <a:ext cx="352044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 w="10160">
            <a:solidFill>
              <a:srgbClr val="DDD4C1"/>
            </a:solidFill>
            <a:prstDash val="solid"/>
          </a:ln>
          <a:effectLst>
            <a:outerShdw sx="100000" sy="100000" kx="0" ky="0" algn="bl" rotWithShape="0" blurRad="19050" dist="50800" dir="2700000">
              <a:srgbClr val="000000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4498848" y="1737360"/>
            <a:ext cx="73152" cy="1929384"/>
          </a:xfrm>
          <a:prstGeom prst="rect">
            <a:avLst/>
          </a:prstGeom>
          <a:solidFill>
            <a:srgbClr val="1E5A82"/>
          </a:solidFill>
          <a:ln w="12700">
            <a:solidFill>
              <a:srgbClr val="1E5A82"/>
            </a:solidFill>
            <a:prstDash val="solid"/>
          </a:ln>
        </p:spPr>
        <p:txBody>
          <a:bodyPr/>
          <a:p/>
        </p:txBody>
      </p:sp>
      <p:sp>
        <p:nvSpPr>
          <p:cNvPr id="13" name="Text 11"/>
          <p:cNvSpPr/>
          <p:nvPr/>
        </p:nvSpPr>
        <p:spPr>
          <a:xfrm>
            <a:off x="4654296" y="1737360"/>
            <a:ext cx="3017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1E5A82"/>
                </a:solidFill>
              </a:rPr>
              <a:t>COMPLEMENTS</a:t>
            </a:r>
            <a:endParaRPr lang="en-US" sz="850" dirty="0"/>
          </a:p>
        </p:txBody>
      </p:sp>
      <p:sp>
        <p:nvSpPr>
          <p:cNvPr id="14" name="Text 12"/>
          <p:cNvSpPr/>
          <p:nvPr/>
        </p:nvSpPr>
        <p:spPr>
          <a:xfrm>
            <a:off x="4654296" y="2039112"/>
            <a:ext cx="3017520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650" b="1" dirty="0">
                <a:solidFill>
                  <a:srgbClr val="0B1F3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Revenue and partnerships</a:t>
            </a:r>
            <a:endParaRPr lang="en-US" sz="1650" dirty="0"/>
          </a:p>
        </p:txBody>
      </p:sp>
      <p:sp>
        <p:nvSpPr>
          <p:cNvPr id="15" name="Text 13"/>
          <p:cNvSpPr/>
          <p:nvPr/>
        </p:nvSpPr>
        <p:spPr>
          <a:xfrm>
            <a:off x="4654296" y="2587752"/>
            <a:ext cx="3017520" cy="10972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67727E"/>
                </a:solidFill>
              </a:rPr>
              <a:t>Production of goods and services, public resources, foundations, non-profit organisations and partnerships.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7891272" y="1536192"/>
            <a:ext cx="352044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 w="10160">
            <a:solidFill>
              <a:srgbClr val="DDD4C1"/>
            </a:solidFill>
            <a:prstDash val="solid"/>
          </a:ln>
          <a:effectLst>
            <a:outerShdw sx="100000" sy="100000" kx="0" ky="0" algn="bl" rotWithShape="0" blurRad="19050" dist="50800" dir="2700000">
              <a:srgbClr val="000000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17" name="Shape 15"/>
          <p:cNvSpPr/>
          <p:nvPr/>
        </p:nvSpPr>
        <p:spPr>
          <a:xfrm>
            <a:off x="8055864" y="1737360"/>
            <a:ext cx="73152" cy="1929384"/>
          </a:xfrm>
          <a:prstGeom prst="rect">
            <a:avLst/>
          </a:prstGeom>
          <a:solidFill>
            <a:srgbClr val="356B58"/>
          </a:solidFill>
          <a:ln w="12700">
            <a:solidFill>
              <a:srgbClr val="356B58"/>
            </a:solidFill>
            <a:prstDash val="solid"/>
          </a:ln>
        </p:spPr>
        <p:txBody>
          <a:bodyPr/>
          <a:p/>
        </p:txBody>
      </p:sp>
      <p:sp>
        <p:nvSpPr>
          <p:cNvPr id="18" name="Text 16"/>
          <p:cNvSpPr/>
          <p:nvPr/>
        </p:nvSpPr>
        <p:spPr>
          <a:xfrm>
            <a:off x="8211312" y="1737360"/>
            <a:ext cx="3017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356B58"/>
                </a:solidFill>
              </a:rPr>
              <a:t>GUARANTEE</a:t>
            </a:r>
            <a:endParaRPr lang="en-US" sz="850" dirty="0"/>
          </a:p>
        </p:txBody>
      </p:sp>
      <p:sp>
        <p:nvSpPr>
          <p:cNvPr id="19" name="Text 17"/>
          <p:cNvSpPr/>
          <p:nvPr/>
        </p:nvSpPr>
        <p:spPr>
          <a:xfrm>
            <a:off x="8211312" y="2039112"/>
            <a:ext cx="3017520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650" b="1" dirty="0">
                <a:solidFill>
                  <a:srgbClr val="0B1F3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Decent remuneration</a:t>
            </a:r>
            <a:endParaRPr lang="en-US" sz="1650" dirty="0"/>
          </a:p>
        </p:txBody>
      </p:sp>
      <p:sp>
        <p:nvSpPr>
          <p:cNvPr id="20" name="Text 18"/>
          <p:cNvSpPr/>
          <p:nvPr/>
        </p:nvSpPr>
        <p:spPr>
          <a:xfrm>
            <a:off x="8211312" y="2587752"/>
            <a:ext cx="3017520" cy="10972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67727E"/>
                </a:solidFill>
              </a:rPr>
              <a:t>Where existing resources are insufficient, the State could provide the difference within the applicable legal framework.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1005840" y="4572000"/>
            <a:ext cx="10149840" cy="0"/>
          </a:xfrm>
          <a:prstGeom prst="line">
            <a:avLst/>
          </a:prstGeom>
          <a:noFill/>
          <a:ln w="20320">
            <a:solidFill>
              <a:srgbClr val="C9A646"/>
            </a:solidFill>
            <a:prstDash val="solid"/>
          </a:ln>
        </p:spPr>
        <p:txBody>
          <a:bodyPr/>
          <a:p/>
        </p:txBody>
      </p:sp>
      <p:sp>
        <p:nvSpPr>
          <p:cNvPr id="22" name="Text 20"/>
          <p:cNvSpPr/>
          <p:nvPr/>
        </p:nvSpPr>
        <p:spPr>
          <a:xfrm>
            <a:off x="1005840" y="4983480"/>
            <a:ext cx="9966960" cy="438912"/>
          </a:xfrm>
          <a:prstGeom prst="rect">
            <a:avLst/>
          </a:prstGeom>
          <a:noFill/>
          <a:ln/>
        </p:spPr>
        <p:txBody>
          <a:bodyPr wrap="square" lIns="889" tIns="889" rIns="889" bIns="889" rtlCol="0" anchor="t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0B1F33"/>
                </a:solidFill>
              </a:rPr>
              <a:t>The central economic question: how much social value was produced with the resources used?</a:t>
            </a:r>
            <a:endParaRPr lang="en-US" sz="2100" dirty="0"/>
          </a:p>
        </p:txBody>
      </p:sp>
      <p:sp>
        <p:nvSpPr>
          <p:cNvPr id="23" name="Text 21"/>
          <p:cNvSpPr/>
          <p:nvPr/>
        </p:nvSpPr>
        <p:spPr>
          <a:xfrm>
            <a:off x="502920" y="6565392"/>
            <a:ext cx="67665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7727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ERS · Social Responsibility Entities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11247120" y="6537960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67727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</a:t>
            </a:r>
            <a:endParaRPr lang="en-US" sz="8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B1F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C9A646"/>
          </a:solidFill>
          <a:ln w="12700">
            <a:solidFill>
              <a:srgbClr val="C9A646"/>
            </a:solidFill>
            <a:prstDash val="solid"/>
          </a:ln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502920" y="6446520"/>
            <a:ext cx="11155680" cy="0"/>
          </a:xfrm>
          <a:prstGeom prst="line">
            <a:avLst/>
          </a:prstGeom>
          <a:noFill/>
          <a:ln w="7620">
            <a:solidFill>
              <a:srgbClr val="273E56"/>
            </a:solidFill>
            <a:prstDash val="solid"/>
          </a:ln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566928" y="530352"/>
            <a:ext cx="8046720" cy="45720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AI: from problem to tool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585216" y="1051560"/>
            <a:ext cx="6858000" cy="38404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C7D0D9"/>
                </a:solidFill>
              </a:rPr>
              <a:t>The same technology that transforms jobs can help manage the transition.</a:t>
            </a:r>
            <a:endParaRPr lang="en-US" sz="1350" dirty="0"/>
          </a:p>
        </p:txBody>
      </p:sp>
      <p:sp>
        <p:nvSpPr>
          <p:cNvPr id="6" name="Shape 4"/>
          <p:cNvSpPr/>
          <p:nvPr/>
        </p:nvSpPr>
        <p:spPr>
          <a:xfrm>
            <a:off x="685800" y="1600200"/>
            <a:ext cx="2743200" cy="1920240"/>
          </a:xfrm>
          <a:prstGeom prst="roundRect">
            <a:avLst>
              <a:gd name="adj" fmla="val 3810"/>
            </a:avLst>
          </a:prstGeom>
          <a:solidFill>
            <a:srgbClr val="102B45"/>
          </a:solidFill>
          <a:ln w="10160">
            <a:solidFill>
              <a:srgbClr val="2C4660"/>
            </a:solidFill>
            <a:prstDash val="solid"/>
          </a:ln>
          <a:effectLst>
            <a:outerShdw sx="100000" sy="100000" kx="0" ky="0" algn="bl" rotWithShape="0" blurRad="19050" dist="50800" dir="2700000">
              <a:srgbClr val="000000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7" name="Shape 5"/>
          <p:cNvSpPr/>
          <p:nvPr/>
        </p:nvSpPr>
        <p:spPr>
          <a:xfrm>
            <a:off x="850392" y="1801368"/>
            <a:ext cx="73152" cy="1517904"/>
          </a:xfrm>
          <a:prstGeom prst="rect">
            <a:avLst/>
          </a:prstGeom>
          <a:solidFill>
            <a:srgbClr val="C9A646"/>
          </a:solidFill>
          <a:ln w="12700">
            <a:solidFill>
              <a:srgbClr val="C9A646"/>
            </a:solidFill>
            <a:prstDash val="solid"/>
          </a:ln>
        </p:spPr>
        <p:txBody>
          <a:bodyPr/>
          <a:p/>
        </p:txBody>
      </p:sp>
      <p:sp>
        <p:nvSpPr>
          <p:cNvPr id="8" name="Text 6"/>
          <p:cNvSpPr/>
          <p:nvPr/>
        </p:nvSpPr>
        <p:spPr>
          <a:xfrm>
            <a:off x="1005840" y="1801368"/>
            <a:ext cx="22402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C9A646"/>
                </a:solidFill>
              </a:rPr>
              <a:t>ANTICIPATE</a:t>
            </a:r>
            <a:endParaRPr lang="en-US" sz="850" dirty="0"/>
          </a:p>
        </p:txBody>
      </p:sp>
      <p:sp>
        <p:nvSpPr>
          <p:cNvPr id="9" name="Text 7"/>
          <p:cNvSpPr/>
          <p:nvPr/>
        </p:nvSpPr>
        <p:spPr>
          <a:xfrm>
            <a:off x="1005840" y="2103120"/>
            <a:ext cx="2240280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65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Jobs at risk</a:t>
            </a:r>
            <a:endParaRPr lang="en-US" sz="1650" dirty="0"/>
          </a:p>
        </p:txBody>
      </p:sp>
      <p:sp>
        <p:nvSpPr>
          <p:cNvPr id="10" name="Text 8"/>
          <p:cNvSpPr/>
          <p:nvPr/>
        </p:nvSpPr>
        <p:spPr>
          <a:xfrm>
            <a:off x="1005840" y="2651760"/>
            <a:ext cx="2240280" cy="685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C7D0D9"/>
                </a:solidFill>
              </a:rPr>
              <a:t>Identify changing jobs and future workforce needs.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3611880" y="1600200"/>
            <a:ext cx="2743200" cy="1920240"/>
          </a:xfrm>
          <a:prstGeom prst="roundRect">
            <a:avLst>
              <a:gd name="adj" fmla="val 3810"/>
            </a:avLst>
          </a:prstGeom>
          <a:solidFill>
            <a:srgbClr val="102B45"/>
          </a:solidFill>
          <a:ln w="10160">
            <a:solidFill>
              <a:srgbClr val="2C4660"/>
            </a:solidFill>
            <a:prstDash val="solid"/>
          </a:ln>
          <a:effectLst>
            <a:outerShdw sx="100000" sy="100000" kx="0" ky="0" algn="bl" rotWithShape="0" blurRad="19050" dist="50800" dir="2700000">
              <a:srgbClr val="000000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3776472" y="1801368"/>
            <a:ext cx="73152" cy="1517904"/>
          </a:xfrm>
          <a:prstGeom prst="rect">
            <a:avLst/>
          </a:prstGeom>
          <a:solidFill>
            <a:srgbClr val="1E5A82"/>
          </a:solidFill>
          <a:ln w="12700">
            <a:solidFill>
              <a:srgbClr val="1E5A82"/>
            </a:solidFill>
            <a:prstDash val="solid"/>
          </a:ln>
        </p:spPr>
        <p:txBody>
          <a:bodyPr/>
          <a:p/>
        </p:txBody>
      </p:sp>
      <p:sp>
        <p:nvSpPr>
          <p:cNvPr id="13" name="Text 11"/>
          <p:cNvSpPr/>
          <p:nvPr/>
        </p:nvSpPr>
        <p:spPr>
          <a:xfrm>
            <a:off x="3931920" y="1801368"/>
            <a:ext cx="22402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1E5A82"/>
                </a:solidFill>
              </a:rPr>
              <a:t>DIAGNOSE</a:t>
            </a:r>
            <a:endParaRPr lang="en-US" sz="850" dirty="0"/>
          </a:p>
        </p:txBody>
      </p:sp>
      <p:sp>
        <p:nvSpPr>
          <p:cNvPr id="14" name="Text 12"/>
          <p:cNvSpPr/>
          <p:nvPr/>
        </p:nvSpPr>
        <p:spPr>
          <a:xfrm>
            <a:off x="3931920" y="2103120"/>
            <a:ext cx="2240280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65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Transferable capabilities</a:t>
            </a:r>
            <a:endParaRPr lang="en-US" sz="1650" dirty="0"/>
          </a:p>
        </p:txBody>
      </p:sp>
      <p:sp>
        <p:nvSpPr>
          <p:cNvPr id="15" name="Text 13"/>
          <p:cNvSpPr/>
          <p:nvPr/>
        </p:nvSpPr>
        <p:spPr>
          <a:xfrm>
            <a:off x="3931920" y="2651760"/>
            <a:ext cx="2240280" cy="685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C7D0D9"/>
                </a:solidFill>
              </a:rPr>
              <a:t>Analyse work profiles, previous experience and skills gaps.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6537960" y="1600200"/>
            <a:ext cx="2743200" cy="1920240"/>
          </a:xfrm>
          <a:prstGeom prst="roundRect">
            <a:avLst>
              <a:gd name="adj" fmla="val 3810"/>
            </a:avLst>
          </a:prstGeom>
          <a:solidFill>
            <a:srgbClr val="102B45"/>
          </a:solidFill>
          <a:ln w="10160">
            <a:solidFill>
              <a:srgbClr val="2C4660"/>
            </a:solidFill>
            <a:prstDash val="solid"/>
          </a:ln>
          <a:effectLst>
            <a:outerShdw sx="100000" sy="100000" kx="0" ky="0" algn="bl" rotWithShape="0" blurRad="19050" dist="50800" dir="2700000">
              <a:srgbClr val="000000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17" name="Shape 15"/>
          <p:cNvSpPr/>
          <p:nvPr/>
        </p:nvSpPr>
        <p:spPr>
          <a:xfrm>
            <a:off x="6702552" y="1801368"/>
            <a:ext cx="73152" cy="1517904"/>
          </a:xfrm>
          <a:prstGeom prst="rect">
            <a:avLst/>
          </a:prstGeom>
          <a:solidFill>
            <a:srgbClr val="356B58"/>
          </a:solidFill>
          <a:ln w="12700">
            <a:solidFill>
              <a:srgbClr val="356B58"/>
            </a:solidFill>
            <a:prstDash val="solid"/>
          </a:ln>
        </p:spPr>
        <p:txBody>
          <a:bodyPr/>
          <a:p/>
        </p:txBody>
      </p:sp>
      <p:sp>
        <p:nvSpPr>
          <p:cNvPr id="18" name="Text 16"/>
          <p:cNvSpPr/>
          <p:nvPr/>
        </p:nvSpPr>
        <p:spPr>
          <a:xfrm>
            <a:off x="6858000" y="1801368"/>
            <a:ext cx="22402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356B58"/>
                </a:solidFill>
              </a:rPr>
              <a:t>DESIGN</a:t>
            </a:r>
            <a:endParaRPr lang="en-US" sz="850" dirty="0"/>
          </a:p>
        </p:txBody>
      </p:sp>
      <p:sp>
        <p:nvSpPr>
          <p:cNvPr id="19" name="Text 17"/>
          <p:cNvSpPr/>
          <p:nvPr/>
        </p:nvSpPr>
        <p:spPr>
          <a:xfrm>
            <a:off x="6858000" y="2103120"/>
            <a:ext cx="2240280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65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Training pathways</a:t>
            </a:r>
            <a:endParaRPr lang="en-US" sz="1650" dirty="0"/>
          </a:p>
        </p:txBody>
      </p:sp>
      <p:sp>
        <p:nvSpPr>
          <p:cNvPr id="20" name="Text 18"/>
          <p:cNvSpPr/>
          <p:nvPr/>
        </p:nvSpPr>
        <p:spPr>
          <a:xfrm>
            <a:off x="6858000" y="2651760"/>
            <a:ext cx="2240280" cy="685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C7D0D9"/>
                </a:solidFill>
              </a:rPr>
              <a:t>Suggest concrete pathways for learning, upskilling and reskilling.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9464040" y="1600200"/>
            <a:ext cx="2057400" cy="1920240"/>
          </a:xfrm>
          <a:prstGeom prst="roundRect">
            <a:avLst>
              <a:gd name="adj" fmla="val 3810"/>
            </a:avLst>
          </a:prstGeom>
          <a:solidFill>
            <a:srgbClr val="102B45"/>
          </a:solidFill>
          <a:ln w="10160">
            <a:solidFill>
              <a:srgbClr val="2C4660"/>
            </a:solidFill>
            <a:prstDash val="solid"/>
          </a:ln>
          <a:effectLst>
            <a:outerShdw sx="100000" sy="100000" kx="0" ky="0" algn="bl" rotWithShape="0" blurRad="19050" dist="50800" dir="2700000">
              <a:srgbClr val="000000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22" name="Shape 20"/>
          <p:cNvSpPr/>
          <p:nvPr/>
        </p:nvSpPr>
        <p:spPr>
          <a:xfrm>
            <a:off x="9628632" y="1801368"/>
            <a:ext cx="73152" cy="1517904"/>
          </a:xfrm>
          <a:prstGeom prst="rect">
            <a:avLst/>
          </a:prstGeom>
          <a:solidFill>
            <a:srgbClr val="C9A646"/>
          </a:solidFill>
          <a:ln w="12700">
            <a:solidFill>
              <a:srgbClr val="C9A646"/>
            </a:solidFill>
            <a:prstDash val="solid"/>
          </a:ln>
        </p:spPr>
        <p:txBody>
          <a:bodyPr/>
          <a:p/>
        </p:txBody>
      </p:sp>
      <p:sp>
        <p:nvSpPr>
          <p:cNvPr id="23" name="Text 21"/>
          <p:cNvSpPr/>
          <p:nvPr/>
        </p:nvSpPr>
        <p:spPr>
          <a:xfrm>
            <a:off x="9784080" y="1801368"/>
            <a:ext cx="1554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C9A646"/>
                </a:solidFill>
              </a:rPr>
              <a:t>CONNECT</a:t>
            </a:r>
            <a:endParaRPr lang="en-US" sz="850" dirty="0"/>
          </a:p>
        </p:txBody>
      </p:sp>
      <p:sp>
        <p:nvSpPr>
          <p:cNvPr id="24" name="Text 22"/>
          <p:cNvSpPr/>
          <p:nvPr/>
        </p:nvSpPr>
        <p:spPr>
          <a:xfrm>
            <a:off x="9784080" y="2103120"/>
            <a:ext cx="1554480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65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Opportunities</a:t>
            </a:r>
            <a:endParaRPr lang="en-US" sz="1650" dirty="0"/>
          </a:p>
        </p:txBody>
      </p:sp>
      <p:sp>
        <p:nvSpPr>
          <p:cNvPr id="25" name="Text 23"/>
          <p:cNvSpPr/>
          <p:nvPr/>
        </p:nvSpPr>
        <p:spPr>
          <a:xfrm>
            <a:off x="9784080" y="2651760"/>
            <a:ext cx="1554480" cy="685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C7D0D9"/>
                </a:solidFill>
              </a:rPr>
              <a:t>Connect people, ERS organisations and companies that need talent.</a:t>
            </a:r>
            <a:endParaRPr lang="en-US" sz="1150" dirty="0"/>
          </a:p>
        </p:txBody>
      </p:sp>
      <p:sp>
        <p:nvSpPr>
          <p:cNvPr id="26" name="Shape 24"/>
          <p:cNvSpPr/>
          <p:nvPr/>
        </p:nvSpPr>
        <p:spPr>
          <a:xfrm>
            <a:off x="896112" y="4672584"/>
            <a:ext cx="73152" cy="438912"/>
          </a:xfrm>
          <a:prstGeom prst="rect">
            <a:avLst/>
          </a:prstGeom>
          <a:solidFill>
            <a:srgbClr val="C9A646"/>
          </a:solidFill>
          <a:ln w="12700">
            <a:solidFill>
              <a:srgbClr val="C9A646"/>
            </a:solidFill>
            <a:prstDash val="solid"/>
          </a:ln>
        </p:spPr>
        <p:txBody>
          <a:bodyPr/>
          <a:p/>
        </p:txBody>
      </p:sp>
      <p:sp>
        <p:nvSpPr>
          <p:cNvPr id="27" name="Text 25"/>
          <p:cNvSpPr/>
          <p:nvPr/>
        </p:nvSpPr>
        <p:spPr>
          <a:xfrm>
            <a:off x="1097280" y="4617720"/>
            <a:ext cx="9875520" cy="548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Technology should not be presented as the worker's enemy.</a:t>
            </a:r>
            <a:endParaRPr lang="en-US" sz="2500" dirty="0"/>
          </a:p>
        </p:txBody>
      </p:sp>
      <p:sp>
        <p:nvSpPr>
          <p:cNvPr id="28" name="Text 26"/>
          <p:cNvSpPr/>
          <p:nvPr/>
        </p:nvSpPr>
        <p:spPr>
          <a:xfrm>
            <a:off x="502920" y="6565392"/>
            <a:ext cx="67665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C7D0D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ERS · Social Responsibility Entities</a:t>
            </a:r>
            <a:endParaRPr lang="en-US" sz="750" dirty="0"/>
          </a:p>
        </p:txBody>
      </p:sp>
      <p:sp>
        <p:nvSpPr>
          <p:cNvPr id="29" name="Text 27"/>
          <p:cNvSpPr/>
          <p:nvPr/>
        </p:nvSpPr>
        <p:spPr>
          <a:xfrm>
            <a:off x="11247120" y="6537960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C7D0D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11</a:t>
            </a:r>
            <a:endParaRPr lang="en-US" sz="8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5F1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C9A646"/>
          </a:solidFill>
          <a:ln w="12700">
            <a:solidFill>
              <a:srgbClr val="C9A646"/>
            </a:solidFill>
            <a:prstDash val="solid"/>
          </a:ln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502920" y="6446520"/>
            <a:ext cx="11155680" cy="0"/>
          </a:xfrm>
          <a:prstGeom prst="line">
            <a:avLst/>
          </a:prstGeom>
          <a:noFill/>
          <a:ln w="7620">
            <a:solidFill>
              <a:srgbClr val="D8CFBC"/>
            </a:solidFill>
            <a:prstDash val="solid"/>
          </a:ln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566928" y="530352"/>
            <a:ext cx="8046720" cy="45720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0B1F3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Governance and measurement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585216" y="1051560"/>
            <a:ext cx="6858000" cy="38404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67727E"/>
                </a:solidFill>
              </a:rPr>
              <a:t>A social purpose requires more transparency, not less.</a:t>
            </a:r>
            <a:endParaRPr lang="en-US" sz="1350" dirty="0"/>
          </a:p>
        </p:txBody>
      </p:sp>
      <p:sp>
        <p:nvSpPr>
          <p:cNvPr id="6" name="Shape 4"/>
          <p:cNvSpPr/>
          <p:nvPr/>
        </p:nvSpPr>
        <p:spPr>
          <a:xfrm>
            <a:off x="731520" y="1508760"/>
            <a:ext cx="3383280" cy="2148840"/>
          </a:xfrm>
          <a:prstGeom prst="roundRect">
            <a:avLst>
              <a:gd name="adj" fmla="val 3404"/>
            </a:avLst>
          </a:prstGeom>
          <a:solidFill>
            <a:srgbClr val="FFFFFF"/>
          </a:solidFill>
          <a:ln w="10160">
            <a:solidFill>
              <a:srgbClr val="DDD4C1"/>
            </a:solidFill>
            <a:prstDash val="solid"/>
          </a:ln>
          <a:effectLst>
            <a:outerShdw sx="100000" sy="100000" kx="0" ky="0" algn="bl" rotWithShape="0" blurRad="19050" dist="50800" dir="2700000">
              <a:srgbClr val="000000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7" name="Shape 5"/>
          <p:cNvSpPr/>
          <p:nvPr/>
        </p:nvSpPr>
        <p:spPr>
          <a:xfrm>
            <a:off x="896112" y="1709928"/>
            <a:ext cx="73152" cy="1746504"/>
          </a:xfrm>
          <a:prstGeom prst="rect">
            <a:avLst/>
          </a:prstGeom>
          <a:solidFill>
            <a:srgbClr val="1E5A82"/>
          </a:solidFill>
          <a:ln w="12700">
            <a:solidFill>
              <a:srgbClr val="1E5A82"/>
            </a:solidFill>
            <a:prstDash val="solid"/>
          </a:ln>
        </p:spPr>
        <p:txBody>
          <a:bodyPr/>
          <a:p/>
        </p:txBody>
      </p:sp>
      <p:sp>
        <p:nvSpPr>
          <p:cNvPr id="8" name="Text 6"/>
          <p:cNvSpPr/>
          <p:nvPr/>
        </p:nvSpPr>
        <p:spPr>
          <a:xfrm>
            <a:off x="1051560" y="1709928"/>
            <a:ext cx="28803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1E5A82"/>
                </a:solidFill>
              </a:rPr>
              <a:t>GOVERNANCE</a:t>
            </a:r>
            <a:endParaRPr lang="en-US" sz="850" dirty="0"/>
          </a:p>
        </p:txBody>
      </p:sp>
      <p:sp>
        <p:nvSpPr>
          <p:cNvPr id="9" name="Text 7"/>
          <p:cNvSpPr/>
          <p:nvPr/>
        </p:nvSpPr>
        <p:spPr>
          <a:xfrm>
            <a:off x="1051560" y="2011680"/>
            <a:ext cx="2880360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650" b="1" dirty="0">
                <a:solidFill>
                  <a:srgbClr val="0B1F3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Institutional framework</a:t>
            </a:r>
            <a:endParaRPr lang="en-US" sz="1650" dirty="0"/>
          </a:p>
        </p:txBody>
      </p:sp>
      <p:sp>
        <p:nvSpPr>
          <p:cNvPr id="10" name="Text 8"/>
          <p:cNvSpPr/>
          <p:nvPr/>
        </p:nvSpPr>
        <p:spPr>
          <a:xfrm>
            <a:off x="1051560" y="2560320"/>
            <a:ext cx="2880360" cy="9144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67727E"/>
                </a:solidFill>
              </a:rPr>
              <a:t>Administration, auditing, procurement, participant selection and resource oversight.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4407408" y="1508760"/>
            <a:ext cx="3383280" cy="2148840"/>
          </a:xfrm>
          <a:prstGeom prst="roundRect">
            <a:avLst>
              <a:gd name="adj" fmla="val 3404"/>
            </a:avLst>
          </a:prstGeom>
          <a:solidFill>
            <a:srgbClr val="FFFFFF"/>
          </a:solidFill>
          <a:ln w="10160">
            <a:solidFill>
              <a:srgbClr val="DDD4C1"/>
            </a:solidFill>
            <a:prstDash val="solid"/>
          </a:ln>
          <a:effectLst>
            <a:outerShdw sx="100000" sy="100000" kx="0" ky="0" algn="bl" rotWithShape="0" blurRad="19050" dist="50800" dir="2700000">
              <a:srgbClr val="000000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4572000" y="1709928"/>
            <a:ext cx="73152" cy="1746504"/>
          </a:xfrm>
          <a:prstGeom prst="rect">
            <a:avLst/>
          </a:prstGeom>
          <a:solidFill>
            <a:srgbClr val="C9A646"/>
          </a:solidFill>
          <a:ln w="12700">
            <a:solidFill>
              <a:srgbClr val="C9A646"/>
            </a:solidFill>
            <a:prstDash val="solid"/>
          </a:ln>
        </p:spPr>
        <p:txBody>
          <a:bodyPr/>
          <a:p/>
        </p:txBody>
      </p:sp>
      <p:sp>
        <p:nvSpPr>
          <p:cNvPr id="13" name="Text 11"/>
          <p:cNvSpPr/>
          <p:nvPr/>
        </p:nvSpPr>
        <p:spPr>
          <a:xfrm>
            <a:off x="4727448" y="1709928"/>
            <a:ext cx="28803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C9A646"/>
                </a:solidFill>
              </a:rPr>
              <a:t>INDICATORS</a:t>
            </a:r>
            <a:endParaRPr lang="en-US" sz="850" dirty="0"/>
          </a:p>
        </p:txBody>
      </p:sp>
      <p:sp>
        <p:nvSpPr>
          <p:cNvPr id="14" name="Text 12"/>
          <p:cNvSpPr/>
          <p:nvPr/>
        </p:nvSpPr>
        <p:spPr>
          <a:xfrm>
            <a:off x="4727448" y="2011680"/>
            <a:ext cx="2880360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650" b="1" dirty="0">
                <a:solidFill>
                  <a:srgbClr val="0B1F3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Verifiable results</a:t>
            </a:r>
            <a:endParaRPr lang="en-US" sz="1650" dirty="0"/>
          </a:p>
        </p:txBody>
      </p:sp>
      <p:sp>
        <p:nvSpPr>
          <p:cNvPr id="15" name="Text 13"/>
          <p:cNvSpPr/>
          <p:nvPr/>
        </p:nvSpPr>
        <p:spPr>
          <a:xfrm>
            <a:off x="4727448" y="2560320"/>
            <a:ext cx="2880360" cy="9144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67727E"/>
                </a:solidFill>
              </a:rPr>
              <a:t>Participants, people trained and reskilled, subsequent employment, retention and costs.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8092440" y="1508760"/>
            <a:ext cx="3383280" cy="2148840"/>
          </a:xfrm>
          <a:prstGeom prst="roundRect">
            <a:avLst>
              <a:gd name="adj" fmla="val 3404"/>
            </a:avLst>
          </a:prstGeom>
          <a:solidFill>
            <a:srgbClr val="FFFFFF"/>
          </a:solidFill>
          <a:ln w="10160">
            <a:solidFill>
              <a:srgbClr val="DDD4C1"/>
            </a:solidFill>
            <a:prstDash val="solid"/>
          </a:ln>
          <a:effectLst>
            <a:outerShdw sx="100000" sy="100000" kx="0" ky="0" algn="bl" rotWithShape="0" blurRad="19050" dist="50800" dir="2700000">
              <a:srgbClr val="000000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17" name="Shape 15"/>
          <p:cNvSpPr/>
          <p:nvPr/>
        </p:nvSpPr>
        <p:spPr>
          <a:xfrm>
            <a:off x="8257032" y="1709928"/>
            <a:ext cx="73152" cy="1746504"/>
          </a:xfrm>
          <a:prstGeom prst="rect">
            <a:avLst/>
          </a:prstGeom>
          <a:solidFill>
            <a:srgbClr val="356B58"/>
          </a:solidFill>
          <a:ln w="12700">
            <a:solidFill>
              <a:srgbClr val="356B58"/>
            </a:solidFill>
            <a:prstDash val="solid"/>
          </a:ln>
        </p:spPr>
        <p:txBody>
          <a:bodyPr/>
          <a:p/>
        </p:txBody>
      </p:sp>
      <p:sp>
        <p:nvSpPr>
          <p:cNvPr id="18" name="Text 16"/>
          <p:cNvSpPr/>
          <p:nvPr/>
        </p:nvSpPr>
        <p:spPr>
          <a:xfrm>
            <a:off x="8412480" y="1709928"/>
            <a:ext cx="28803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356B58"/>
                </a:solidFill>
              </a:rPr>
              <a:t>CONTINUITY</a:t>
            </a:r>
            <a:endParaRPr lang="en-US" sz="850" dirty="0"/>
          </a:p>
        </p:txBody>
      </p:sp>
      <p:sp>
        <p:nvSpPr>
          <p:cNvPr id="19" name="Text 17"/>
          <p:cNvSpPr/>
          <p:nvPr/>
        </p:nvSpPr>
        <p:spPr>
          <a:xfrm>
            <a:off x="8412480" y="2011680"/>
            <a:ext cx="2880360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650" b="1" dirty="0">
                <a:solidFill>
                  <a:srgbClr val="0B1F3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Beyond governments</a:t>
            </a:r>
            <a:endParaRPr lang="en-US" sz="1650" dirty="0"/>
          </a:p>
        </p:txBody>
      </p:sp>
      <p:sp>
        <p:nvSpPr>
          <p:cNvPr id="20" name="Text 18"/>
          <p:cNvSpPr/>
          <p:nvPr/>
        </p:nvSpPr>
        <p:spPr>
          <a:xfrm>
            <a:off x="8412480" y="2560320"/>
            <a:ext cx="2880360" cy="9144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67727E"/>
                </a:solidFill>
              </a:rPr>
              <a:t>Structures that preserve methodology and evaluation through political or economic changes.</a:t>
            </a:r>
            <a:endParaRPr lang="en-US" sz="1150" dirty="0"/>
          </a:p>
        </p:txBody>
      </p:sp>
      <p:sp>
        <p:nvSpPr>
          <p:cNvPr id="21" name="Text 19"/>
          <p:cNvSpPr/>
          <p:nvPr/>
        </p:nvSpPr>
        <p:spPr>
          <a:xfrm>
            <a:off x="960120" y="4617720"/>
            <a:ext cx="10332720" cy="548640"/>
          </a:xfrm>
          <a:prstGeom prst="rect">
            <a:avLst/>
          </a:prstGeom>
          <a:noFill/>
          <a:ln/>
        </p:spPr>
        <p:txBody>
          <a:bodyPr wrap="square" lIns="889" tIns="889" rIns="889" bIns="889" rtlCol="0" anchor="t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0B1F33"/>
                </a:solidFill>
              </a:rPr>
              <a:t>Primary indicator: how many people regained or maintained meaningful productive and social participation?</a:t>
            </a:r>
            <a:endParaRPr lang="en-US" sz="2000" dirty="0"/>
          </a:p>
        </p:txBody>
      </p:sp>
      <p:sp>
        <p:nvSpPr>
          <p:cNvPr id="22" name="Text 20"/>
          <p:cNvSpPr/>
          <p:nvPr/>
        </p:nvSpPr>
        <p:spPr>
          <a:xfrm>
            <a:off x="502920" y="6565392"/>
            <a:ext cx="67665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7727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ERS · Social Responsibility Entities</a:t>
            </a:r>
            <a:endParaRPr lang="en-US" sz="750" dirty="0"/>
          </a:p>
        </p:txBody>
      </p:sp>
      <p:sp>
        <p:nvSpPr>
          <p:cNvPr id="23" name="Text 21"/>
          <p:cNvSpPr/>
          <p:nvPr/>
        </p:nvSpPr>
        <p:spPr>
          <a:xfrm>
            <a:off x="11247120" y="6537960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67727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12</a:t>
            </a:r>
            <a:endParaRPr lang="en-US" sz="8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B1F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C9A646"/>
          </a:solidFill>
          <a:ln w="12700">
            <a:solidFill>
              <a:srgbClr val="C9A646"/>
            </a:solidFill>
            <a:prstDash val="solid"/>
          </a:ln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502920" y="6446520"/>
            <a:ext cx="11155680" cy="0"/>
          </a:xfrm>
          <a:prstGeom prst="line">
            <a:avLst/>
          </a:prstGeom>
          <a:noFill/>
          <a:ln w="7620">
            <a:solidFill>
              <a:srgbClr val="273E56"/>
            </a:solidFill>
            <a:prstDash val="solid"/>
          </a:ln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566928" y="530352"/>
            <a:ext cx="8046720" cy="45720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What an ERS must not become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585216" y="1051560"/>
            <a:ext cx="6858000" cy="38404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C7D0D9"/>
                </a:solidFill>
              </a:rPr>
              <a:t>Defining boundaries protects the model's credibility.</a:t>
            </a:r>
            <a:endParaRPr lang="en-US" sz="1350" dirty="0"/>
          </a:p>
        </p:txBody>
      </p:sp>
      <p:sp>
        <p:nvSpPr>
          <p:cNvPr id="6" name="Shape 4"/>
          <p:cNvSpPr/>
          <p:nvPr/>
        </p:nvSpPr>
        <p:spPr>
          <a:xfrm>
            <a:off x="1005840" y="1600200"/>
            <a:ext cx="4617720" cy="749808"/>
          </a:xfrm>
          <a:prstGeom prst="roundRect">
            <a:avLst>
              <a:gd name="adj" fmla="val 7317"/>
            </a:avLst>
          </a:prstGeom>
          <a:solidFill>
            <a:srgbClr val="102B45"/>
          </a:solidFill>
          <a:ln w="12700">
            <a:solidFill>
              <a:srgbClr val="304861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1170432" y="174650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C9A646"/>
                </a:solidFill>
              </a:rPr>
              <a:t>×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1627632" y="1783080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Disguised subsidy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6172200" y="1600200"/>
            <a:ext cx="4617720" cy="749808"/>
          </a:xfrm>
          <a:prstGeom prst="roundRect">
            <a:avLst>
              <a:gd name="adj" fmla="val 7317"/>
            </a:avLst>
          </a:prstGeom>
          <a:solidFill>
            <a:srgbClr val="102B45"/>
          </a:solidFill>
          <a:ln w="12700">
            <a:solidFill>
              <a:srgbClr val="304861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/>
          <p:nvPr/>
        </p:nvSpPr>
        <p:spPr>
          <a:xfrm>
            <a:off x="6336792" y="174650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C9A646"/>
                </a:solidFill>
              </a:rPr>
              <a:t>×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6793992" y="1783080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Permanent holding place for unemployed people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1005840" y="2743200"/>
            <a:ext cx="4617720" cy="749808"/>
          </a:xfrm>
          <a:prstGeom prst="roundRect">
            <a:avLst>
              <a:gd name="adj" fmla="val 7317"/>
            </a:avLst>
          </a:prstGeom>
          <a:solidFill>
            <a:srgbClr val="102B45"/>
          </a:solidFill>
          <a:ln w="12700">
            <a:solidFill>
              <a:srgbClr val="304861"/>
            </a:solidFill>
            <a:prstDash val="solid"/>
          </a:ln>
        </p:spPr>
        <p:txBody>
          <a:bodyPr/>
          <a:p/>
        </p:txBody>
      </p:sp>
      <p:sp>
        <p:nvSpPr>
          <p:cNvPr id="13" name="Text 11"/>
          <p:cNvSpPr/>
          <p:nvPr/>
        </p:nvSpPr>
        <p:spPr>
          <a:xfrm>
            <a:off x="1170432" y="288950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C9A646"/>
                </a:solidFill>
              </a:rPr>
              <a:t>×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1627632" y="2926080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Bureaucratic or patronage-based structure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6172200" y="2743200"/>
            <a:ext cx="4617720" cy="749808"/>
          </a:xfrm>
          <a:prstGeom prst="roundRect">
            <a:avLst>
              <a:gd name="adj" fmla="val 7317"/>
            </a:avLst>
          </a:prstGeom>
          <a:solidFill>
            <a:srgbClr val="102B45"/>
          </a:solidFill>
          <a:ln w="12700">
            <a:solidFill>
              <a:srgbClr val="304861"/>
            </a:solidFill>
            <a:prstDash val="solid"/>
          </a:ln>
        </p:spPr>
        <p:txBody>
          <a:bodyPr/>
          <a:p/>
        </p:txBody>
      </p:sp>
      <p:sp>
        <p:nvSpPr>
          <p:cNvPr id="16" name="Text 14"/>
          <p:cNvSpPr/>
          <p:nvPr/>
        </p:nvSpPr>
        <p:spPr>
          <a:xfrm>
            <a:off x="6336792" y="288950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C9A646"/>
                </a:solidFill>
              </a:rPr>
              <a:t>×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6793992" y="2926080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Conventional state-owned company</a:t>
            </a:r>
            <a:endParaRPr lang="en-US" sz="1500" dirty="0"/>
          </a:p>
        </p:txBody>
      </p:sp>
      <p:sp>
        <p:nvSpPr>
          <p:cNvPr id="18" name="Shape 16"/>
          <p:cNvSpPr/>
          <p:nvPr/>
        </p:nvSpPr>
        <p:spPr>
          <a:xfrm>
            <a:off x="1005840" y="3886200"/>
            <a:ext cx="4617720" cy="749808"/>
          </a:xfrm>
          <a:prstGeom prst="roundRect">
            <a:avLst>
              <a:gd name="adj" fmla="val 7317"/>
            </a:avLst>
          </a:prstGeom>
          <a:solidFill>
            <a:srgbClr val="102B45"/>
          </a:solidFill>
          <a:ln w="12700">
            <a:solidFill>
              <a:srgbClr val="304861"/>
            </a:solidFill>
            <a:prstDash val="solid"/>
          </a:ln>
        </p:spPr>
        <p:txBody>
          <a:bodyPr/>
          <a:p/>
        </p:txBody>
      </p:sp>
      <p:sp>
        <p:nvSpPr>
          <p:cNvPr id="19" name="Text 17"/>
          <p:cNvSpPr/>
          <p:nvPr/>
        </p:nvSpPr>
        <p:spPr>
          <a:xfrm>
            <a:off x="1170432" y="403250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C9A646"/>
                </a:solidFill>
              </a:rPr>
              <a:t>×</a:t>
            </a:r>
            <a:endParaRPr lang="en-US" sz="2000" dirty="0"/>
          </a:p>
        </p:txBody>
      </p:sp>
      <p:sp>
        <p:nvSpPr>
          <p:cNvPr id="20" name="Text 18"/>
          <p:cNvSpPr/>
          <p:nvPr/>
        </p:nvSpPr>
        <p:spPr>
          <a:xfrm>
            <a:off x="1627632" y="4069080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Mechanism against private-sector activity</a:t>
            </a:r>
            <a:endParaRPr lang="en-US" sz="1500" dirty="0"/>
          </a:p>
        </p:txBody>
      </p:sp>
      <p:sp>
        <p:nvSpPr>
          <p:cNvPr id="21" name="Shape 19"/>
          <p:cNvSpPr/>
          <p:nvPr/>
        </p:nvSpPr>
        <p:spPr>
          <a:xfrm>
            <a:off x="6172200" y="3886200"/>
            <a:ext cx="4617720" cy="749808"/>
          </a:xfrm>
          <a:prstGeom prst="roundRect">
            <a:avLst>
              <a:gd name="adj" fmla="val 7317"/>
            </a:avLst>
          </a:prstGeom>
          <a:solidFill>
            <a:srgbClr val="102B45"/>
          </a:solidFill>
          <a:ln w="12700">
            <a:solidFill>
              <a:srgbClr val="304861"/>
            </a:solidFill>
            <a:prstDash val="solid"/>
          </a:ln>
        </p:spPr>
        <p:txBody>
          <a:bodyPr/>
          <a:p/>
        </p:txBody>
      </p:sp>
      <p:sp>
        <p:nvSpPr>
          <p:cNvPr id="22" name="Text 20"/>
          <p:cNvSpPr/>
          <p:nvPr/>
        </p:nvSpPr>
        <p:spPr>
          <a:xfrm>
            <a:off x="6336792" y="403250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C9A646"/>
                </a:solidFill>
              </a:rPr>
              <a:t>×</a:t>
            </a:r>
            <a:endParaRPr lang="en-US" sz="2000" dirty="0"/>
          </a:p>
        </p:txBody>
      </p:sp>
      <p:sp>
        <p:nvSpPr>
          <p:cNvPr id="23" name="Text 21"/>
          <p:cNvSpPr/>
          <p:nvPr/>
        </p:nvSpPr>
        <p:spPr>
          <a:xfrm>
            <a:off x="6793992" y="4069080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Jobs with no social utility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1097280" y="5257800"/>
            <a:ext cx="9784080" cy="411480"/>
          </a:xfrm>
          <a:prstGeom prst="rect">
            <a:avLst/>
          </a:prstGeom>
          <a:noFill/>
          <a:ln/>
        </p:spPr>
        <p:txBody>
          <a:bodyPr wrap="square" lIns="889" tIns="889" rIns="889" bIns="889" rtlCol="0" anchor="t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C7D0D9"/>
                </a:solidFill>
              </a:rPr>
              <a:t>ERS exists to produce, train and transform; not to manage exclusion indefinitely.</a:t>
            </a:r>
            <a:endParaRPr lang="en-US" sz="1900" dirty="0"/>
          </a:p>
        </p:txBody>
      </p:sp>
      <p:sp>
        <p:nvSpPr>
          <p:cNvPr id="25" name="Text 23"/>
          <p:cNvSpPr/>
          <p:nvPr/>
        </p:nvSpPr>
        <p:spPr>
          <a:xfrm>
            <a:off x="502920" y="6565392"/>
            <a:ext cx="67665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C7D0D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ERS · Social Responsibility Entities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11247120" y="6537960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C7D0D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13</a:t>
            </a:r>
            <a:endParaRPr lang="en-US" sz="8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5F1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C9A646"/>
          </a:solidFill>
          <a:ln w="12700">
            <a:solidFill>
              <a:srgbClr val="C9A646"/>
            </a:solidFill>
            <a:prstDash val="solid"/>
          </a:ln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502920" y="6446520"/>
            <a:ext cx="11155680" cy="0"/>
          </a:xfrm>
          <a:prstGeom prst="line">
            <a:avLst/>
          </a:prstGeom>
          <a:noFill/>
          <a:ln w="7620">
            <a:solidFill>
              <a:srgbClr val="D8CFBC"/>
            </a:solidFill>
            <a:prstDash val="solid"/>
          </a:ln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566928" y="530352"/>
            <a:ext cx="8046720" cy="45720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0B1F3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What a board can decide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585216" y="1051560"/>
            <a:ext cx="6858000" cy="38404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67727E"/>
                </a:solidFill>
              </a:rPr>
              <a:t>This presentation does not ask for automatic endorsement: it invites analysis of feasibility and collaboration.</a:t>
            </a:r>
            <a:endParaRPr lang="en-US" sz="1350" dirty="0"/>
          </a:p>
        </p:txBody>
      </p:sp>
      <p:sp>
        <p:nvSpPr>
          <p:cNvPr id="6" name="Shape 4"/>
          <p:cNvSpPr/>
          <p:nvPr/>
        </p:nvSpPr>
        <p:spPr>
          <a:xfrm>
            <a:off x="777240" y="1600200"/>
            <a:ext cx="3337560" cy="201168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 w="10160">
            <a:solidFill>
              <a:srgbClr val="DDD4C1"/>
            </a:solidFill>
            <a:prstDash val="solid"/>
          </a:ln>
          <a:effectLst>
            <a:outerShdw sx="100000" sy="100000" kx="0" ky="0" algn="bl" rotWithShape="0" blurRad="19050" dist="50800" dir="2700000">
              <a:srgbClr val="000000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7" name="Shape 5"/>
          <p:cNvSpPr/>
          <p:nvPr/>
        </p:nvSpPr>
        <p:spPr>
          <a:xfrm>
            <a:off x="941832" y="1801368"/>
            <a:ext cx="73152" cy="1609344"/>
          </a:xfrm>
          <a:prstGeom prst="rect">
            <a:avLst/>
          </a:prstGeom>
          <a:solidFill>
            <a:srgbClr val="1E5A82"/>
          </a:solidFill>
          <a:ln w="12700">
            <a:solidFill>
              <a:srgbClr val="1E5A82"/>
            </a:solidFill>
            <a:prstDash val="solid"/>
          </a:ln>
        </p:spPr>
        <p:txBody>
          <a:bodyPr/>
          <a:p/>
        </p:txBody>
      </p:sp>
      <p:sp>
        <p:nvSpPr>
          <p:cNvPr id="8" name="Text 6"/>
          <p:cNvSpPr/>
          <p:nvPr/>
        </p:nvSpPr>
        <p:spPr>
          <a:xfrm>
            <a:off x="1097280" y="1801368"/>
            <a:ext cx="2834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1E5A82"/>
                </a:solidFill>
              </a:rPr>
              <a:t>1</a:t>
            </a:r>
            <a:endParaRPr lang="en-US" sz="850" dirty="0"/>
          </a:p>
        </p:txBody>
      </p:sp>
      <p:sp>
        <p:nvSpPr>
          <p:cNvPr id="9" name="Text 7"/>
          <p:cNvSpPr/>
          <p:nvPr/>
        </p:nvSpPr>
        <p:spPr>
          <a:xfrm>
            <a:off x="1097280" y="2103120"/>
            <a:ext cx="2834640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650" b="1" dirty="0">
                <a:solidFill>
                  <a:srgbClr val="0B1F3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Analyse</a:t>
            </a:r>
            <a:endParaRPr lang="en-US" sz="1650" dirty="0"/>
          </a:p>
        </p:txBody>
      </p:sp>
      <p:sp>
        <p:nvSpPr>
          <p:cNvPr id="10" name="Text 8"/>
          <p:cNvSpPr/>
          <p:nvPr/>
        </p:nvSpPr>
        <p:spPr>
          <a:xfrm>
            <a:off x="1097280" y="2651760"/>
            <a:ext cx="2834640" cy="7772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67727E"/>
                </a:solidFill>
              </a:rPr>
              <a:t>Review foundations, costs, incentives, risks, governance and measurement.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4434840" y="1600200"/>
            <a:ext cx="3337560" cy="201168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 w="10160">
            <a:solidFill>
              <a:srgbClr val="DDD4C1"/>
            </a:solidFill>
            <a:prstDash val="solid"/>
          </a:ln>
          <a:effectLst>
            <a:outerShdw sx="100000" sy="100000" kx="0" ky="0" algn="bl" rotWithShape="0" blurRad="19050" dist="50800" dir="2700000">
              <a:srgbClr val="000000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4599432" y="1801368"/>
            <a:ext cx="73152" cy="1609344"/>
          </a:xfrm>
          <a:prstGeom prst="rect">
            <a:avLst/>
          </a:prstGeom>
          <a:solidFill>
            <a:srgbClr val="C9A646"/>
          </a:solidFill>
          <a:ln w="12700">
            <a:solidFill>
              <a:srgbClr val="C9A646"/>
            </a:solidFill>
            <a:prstDash val="solid"/>
          </a:ln>
        </p:spPr>
        <p:txBody>
          <a:bodyPr/>
          <a:p/>
        </p:txBody>
      </p:sp>
      <p:sp>
        <p:nvSpPr>
          <p:cNvPr id="13" name="Text 11"/>
          <p:cNvSpPr/>
          <p:nvPr/>
        </p:nvSpPr>
        <p:spPr>
          <a:xfrm>
            <a:off x="4754880" y="1801368"/>
            <a:ext cx="2834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C9A646"/>
                </a:solidFill>
              </a:rPr>
              <a:t>2</a:t>
            </a:r>
            <a:endParaRPr lang="en-US" sz="850" dirty="0"/>
          </a:p>
        </p:txBody>
      </p:sp>
      <p:sp>
        <p:nvSpPr>
          <p:cNvPr id="14" name="Text 12"/>
          <p:cNvSpPr/>
          <p:nvPr/>
        </p:nvSpPr>
        <p:spPr>
          <a:xfrm>
            <a:off x="4754880" y="2103120"/>
            <a:ext cx="2834640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650" b="1" dirty="0">
                <a:solidFill>
                  <a:srgbClr val="0B1F3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Adapt</a:t>
            </a:r>
            <a:endParaRPr lang="en-US" sz="1650" dirty="0"/>
          </a:p>
        </p:txBody>
      </p:sp>
      <p:sp>
        <p:nvSpPr>
          <p:cNvPr id="15" name="Text 13"/>
          <p:cNvSpPr/>
          <p:nvPr/>
        </p:nvSpPr>
        <p:spPr>
          <a:xfrm>
            <a:off x="4754880" y="2651760"/>
            <a:ext cx="2834640" cy="7772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67727E"/>
                </a:solidFill>
              </a:rPr>
              <a:t>Assess the model according to country, region, sector, legal framework and real needs.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8092440" y="1600200"/>
            <a:ext cx="3337560" cy="201168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 w="10160">
            <a:solidFill>
              <a:srgbClr val="DDD4C1"/>
            </a:solidFill>
            <a:prstDash val="solid"/>
          </a:ln>
          <a:effectLst>
            <a:outerShdw sx="100000" sy="100000" kx="0" ky="0" algn="bl" rotWithShape="0" blurRad="19050" dist="50800" dir="2700000">
              <a:srgbClr val="000000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17" name="Shape 15"/>
          <p:cNvSpPr/>
          <p:nvPr/>
        </p:nvSpPr>
        <p:spPr>
          <a:xfrm>
            <a:off x="8257032" y="1801368"/>
            <a:ext cx="73152" cy="1609344"/>
          </a:xfrm>
          <a:prstGeom prst="rect">
            <a:avLst/>
          </a:prstGeom>
          <a:solidFill>
            <a:srgbClr val="356B58"/>
          </a:solidFill>
          <a:ln w="12700">
            <a:solidFill>
              <a:srgbClr val="356B58"/>
            </a:solidFill>
            <a:prstDash val="solid"/>
          </a:ln>
        </p:spPr>
        <p:txBody>
          <a:bodyPr/>
          <a:p/>
        </p:txBody>
      </p:sp>
      <p:sp>
        <p:nvSpPr>
          <p:cNvPr id="18" name="Text 16"/>
          <p:cNvSpPr/>
          <p:nvPr/>
        </p:nvSpPr>
        <p:spPr>
          <a:xfrm>
            <a:off x="8412480" y="1801368"/>
            <a:ext cx="2834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356B58"/>
                </a:solidFill>
              </a:rPr>
              <a:t>3</a:t>
            </a:r>
            <a:endParaRPr lang="en-US" sz="850" dirty="0"/>
          </a:p>
        </p:txBody>
      </p:sp>
      <p:sp>
        <p:nvSpPr>
          <p:cNvPr id="19" name="Text 17"/>
          <p:cNvSpPr/>
          <p:nvPr/>
        </p:nvSpPr>
        <p:spPr>
          <a:xfrm>
            <a:off x="8412480" y="2103120"/>
            <a:ext cx="2834640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650" b="1" dirty="0">
                <a:solidFill>
                  <a:srgbClr val="0B1F3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Collaborate</a:t>
            </a:r>
            <a:endParaRPr lang="en-US" sz="1650" dirty="0"/>
          </a:p>
        </p:txBody>
      </p:sp>
      <p:sp>
        <p:nvSpPr>
          <p:cNvPr id="20" name="Text 18"/>
          <p:cNvSpPr/>
          <p:nvPr/>
        </p:nvSpPr>
        <p:spPr>
          <a:xfrm>
            <a:off x="8412480" y="2651760"/>
            <a:ext cx="2834640" cy="7772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67727E"/>
                </a:solidFill>
              </a:rPr>
              <a:t>Contribute business, institutional, educational or public-sector experience to strengthen the proposal.</a:t>
            </a:r>
            <a:endParaRPr lang="en-US" sz="1150" dirty="0"/>
          </a:p>
        </p:txBody>
      </p:sp>
      <p:sp>
        <p:nvSpPr>
          <p:cNvPr id="21" name="Text 19"/>
          <p:cNvSpPr/>
          <p:nvPr/>
        </p:nvSpPr>
        <p:spPr>
          <a:xfrm>
            <a:off x="960120" y="4572000"/>
            <a:ext cx="10241280" cy="658368"/>
          </a:xfrm>
          <a:prstGeom prst="rect">
            <a:avLst/>
          </a:prstGeom>
          <a:noFill/>
          <a:ln/>
        </p:spPr>
        <p:txBody>
          <a:bodyPr wrap="square" lIns="889" tIns="889" rIns="889" bIns="889" rtlCol="0" anchor="t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0B1F33"/>
                </a:solidFill>
              </a:rPr>
              <a:t>Suggested next step: establish an interdisciplinary working group to examine ERS and the conditions for its application.</a:t>
            </a:r>
            <a:endParaRPr lang="en-US" sz="2200" dirty="0"/>
          </a:p>
        </p:txBody>
      </p:sp>
      <p:sp>
        <p:nvSpPr>
          <p:cNvPr id="22" name="Text 20"/>
          <p:cNvSpPr/>
          <p:nvPr/>
        </p:nvSpPr>
        <p:spPr>
          <a:xfrm>
            <a:off x="502920" y="6565392"/>
            <a:ext cx="67665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7727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ERS · Social Responsibility Entities</a:t>
            </a:r>
            <a:endParaRPr lang="en-US" sz="750" dirty="0"/>
          </a:p>
        </p:txBody>
      </p:sp>
      <p:sp>
        <p:nvSpPr>
          <p:cNvPr id="23" name="Text 21"/>
          <p:cNvSpPr/>
          <p:nvPr/>
        </p:nvSpPr>
        <p:spPr>
          <a:xfrm>
            <a:off x="11247120" y="6537960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67727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14</a:t>
            </a:r>
            <a:endParaRPr lang="en-US" sz="8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B1F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C9A646"/>
          </a:solidFill>
          <a:ln w="12700">
            <a:solidFill>
              <a:srgbClr val="C9A646"/>
            </a:solidFill>
            <a:prstDash val="solid"/>
          </a:ln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502920" y="6446520"/>
            <a:ext cx="11155680" cy="0"/>
          </a:xfrm>
          <a:prstGeom prst="line">
            <a:avLst/>
          </a:prstGeom>
          <a:noFill/>
          <a:ln w="7620">
            <a:solidFill>
              <a:srgbClr val="273E56"/>
            </a:solidFill>
            <a:prstDash val="solid"/>
          </a:ln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685800" y="685800"/>
            <a:ext cx="3840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9A646"/>
                </a:solidFill>
              </a:rPr>
              <a:t>THE IDEA IN ONE SENTENCE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667512" y="1655064"/>
            <a:ext cx="73152" cy="1124712"/>
          </a:xfrm>
          <a:prstGeom prst="rect">
            <a:avLst/>
          </a:prstGeom>
          <a:solidFill>
            <a:srgbClr val="C9A646"/>
          </a:solidFill>
          <a:ln w="12700">
            <a:solidFill>
              <a:srgbClr val="C9A646"/>
            </a:solidFill>
            <a:prstDash val="solid"/>
          </a:ln>
        </p:spPr>
        <p:txBody>
          <a:bodyPr/>
          <a:p/>
        </p:txBody>
      </p:sp>
      <p:sp>
        <p:nvSpPr>
          <p:cNvPr id="6" name="Text 4"/>
          <p:cNvSpPr/>
          <p:nvPr/>
        </p:nvSpPr>
        <p:spPr>
          <a:xfrm>
            <a:off x="868680" y="1600200"/>
            <a:ext cx="10241280" cy="12344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Transform part of the social cost of technological unemployment into work, training and productive participation.</a:t>
            </a:r>
            <a:endParaRPr lang="en-US" sz="2500" dirty="0"/>
          </a:p>
        </p:txBody>
      </p:sp>
      <p:sp>
        <p:nvSpPr>
          <p:cNvPr id="7" name="Text 5"/>
          <p:cNvSpPr/>
          <p:nvPr/>
        </p:nvSpPr>
        <p:spPr>
          <a:xfrm>
            <a:off x="914400" y="3337560"/>
            <a:ext cx="996696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C9A64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To preserve dignity, purpose and social peace.</a:t>
            </a:r>
            <a:endParaRPr lang="en-US" sz="3000" dirty="0"/>
          </a:p>
        </p:txBody>
      </p:sp>
      <p:sp>
        <p:nvSpPr>
          <p:cNvPr id="8" name="Shape 6"/>
          <p:cNvSpPr/>
          <p:nvPr/>
        </p:nvSpPr>
        <p:spPr>
          <a:xfrm>
            <a:off x="1828800" y="4343400"/>
            <a:ext cx="8503920" cy="0"/>
          </a:xfrm>
          <a:prstGeom prst="line">
            <a:avLst/>
          </a:prstGeom>
          <a:noFill/>
          <a:ln w="19050">
            <a:solidFill>
              <a:srgbClr val="C9A646"/>
            </a:solidFill>
            <a:prstDash val="solid"/>
          </a:ln>
        </p:spPr>
        <p:txBody>
          <a:bodyPr/>
          <a:p/>
        </p:txBody>
      </p:sp>
      <p:sp>
        <p:nvSpPr>
          <p:cNvPr id="9" name="Text 7"/>
          <p:cNvSpPr/>
          <p:nvPr/>
        </p:nvSpPr>
        <p:spPr>
          <a:xfrm>
            <a:off x="2011680" y="4892040"/>
            <a:ext cx="813816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C7D0D9"/>
                </a:solidFill>
              </a:rPr>
              <a:t>Social Responsibility Entities · ERS
Marcelo Ricardo Keselman</a:t>
            </a:r>
            <a:endParaRPr lang="en-US" sz="1500" dirty="0"/>
          </a:p>
          <a:p>
            <a:pPr algn="ctr" indent="0" marL="0">
              <a:buNone/>
            </a:pPr>
            <a:r>
              <a:rPr lang="en-US" sz="1500" dirty="0">
                <a:solidFill>
                  <a:srgbClr val="C7D0D9"/>
                </a:solidFill>
              </a:rPr>
              <a:t/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502920" y="6565392"/>
            <a:ext cx="67665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C7D0D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ERS · Social Responsibility Entities</a:t>
            </a:r>
            <a:endParaRPr lang="en-US" sz="750" dirty="0"/>
          </a:p>
        </p:txBody>
      </p:sp>
      <p:sp>
        <p:nvSpPr>
          <p:cNvPr id="11" name="Text 9"/>
          <p:cNvSpPr/>
          <p:nvPr/>
        </p:nvSpPr>
        <p:spPr>
          <a:xfrm>
            <a:off x="11247120" y="6537960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C7D0D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15</a:t>
            </a:r>
            <a:endParaRPr lang="en-US" sz="8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Empresas de Rentabilidad Social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Empresas de Rentabilidad Social - Presentación Ejecutiva</dc:title>
  <dc:subject>Presentación ejecutiva de ERS para reuniones de directorio</dc:subject>
  <dc:creator>Marcelo Ricardo Keselman</dc:creator>
  <cp:lastModifiedBy>Marcelo Ricardo Keselman</cp:lastModifiedBy>
  <cp:revision>1</cp:revision>
  <dcterms:created xsi:type="dcterms:W3CDTF">2026-09-13T12:57:00Z</dcterms:created>
  <dcterms:modified xsi:type="dcterms:W3CDTF">2026-09-13T12:57:00Z</dcterms:modified>
</cp:coreProperties>
</file>